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Lst>
  <p:notesMasterIdLst>
    <p:notesMasterId r:id="rId206"/>
  </p:notesMasterIdLst>
  <p:sldIdLst>
    <p:sldId id="413" r:id="rId6"/>
    <p:sldId id="414" r:id="rId7"/>
    <p:sldId id="415" r:id="rId8"/>
    <p:sldId id="416" r:id="rId9"/>
    <p:sldId id="417" r:id="rId10"/>
    <p:sldId id="418" r:id="rId11"/>
    <p:sldId id="419" r:id="rId12"/>
    <p:sldId id="420" r:id="rId13"/>
    <p:sldId id="601"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3" r:id="rId36"/>
    <p:sldId id="444" r:id="rId37"/>
    <p:sldId id="445" r:id="rId38"/>
    <p:sldId id="446" r:id="rId39"/>
    <p:sldId id="449" r:id="rId40"/>
    <p:sldId id="600" r:id="rId41"/>
    <p:sldId id="599" r:id="rId42"/>
    <p:sldId id="602" r:id="rId43"/>
    <p:sldId id="603" r:id="rId44"/>
    <p:sldId id="604" r:id="rId45"/>
    <p:sldId id="605" r:id="rId46"/>
    <p:sldId id="606" r:id="rId47"/>
    <p:sldId id="607" r:id="rId48"/>
    <p:sldId id="608" r:id="rId49"/>
    <p:sldId id="609" r:id="rId50"/>
    <p:sldId id="610" r:id="rId51"/>
    <p:sldId id="611" r:id="rId52"/>
    <p:sldId id="612" r:id="rId53"/>
    <p:sldId id="613" r:id="rId54"/>
    <p:sldId id="614" r:id="rId55"/>
    <p:sldId id="615" r:id="rId56"/>
    <p:sldId id="616" r:id="rId57"/>
    <p:sldId id="550" r:id="rId58"/>
    <p:sldId id="551" r:id="rId59"/>
    <p:sldId id="552" r:id="rId60"/>
    <p:sldId id="553" r:id="rId61"/>
    <p:sldId id="554" r:id="rId62"/>
    <p:sldId id="555" r:id="rId63"/>
    <p:sldId id="556" r:id="rId64"/>
    <p:sldId id="557" r:id="rId65"/>
    <p:sldId id="558" r:id="rId66"/>
    <p:sldId id="559" r:id="rId67"/>
    <p:sldId id="560" r:id="rId68"/>
    <p:sldId id="561" r:id="rId69"/>
    <p:sldId id="562" r:id="rId70"/>
    <p:sldId id="563" r:id="rId71"/>
    <p:sldId id="564" r:id="rId72"/>
    <p:sldId id="565" r:id="rId73"/>
    <p:sldId id="566" r:id="rId74"/>
    <p:sldId id="567" r:id="rId75"/>
    <p:sldId id="568" r:id="rId76"/>
    <p:sldId id="569" r:id="rId77"/>
    <p:sldId id="570" r:id="rId78"/>
    <p:sldId id="571" r:id="rId79"/>
    <p:sldId id="572" r:id="rId80"/>
    <p:sldId id="450" r:id="rId81"/>
    <p:sldId id="463" r:id="rId82"/>
    <p:sldId id="464" r:id="rId83"/>
    <p:sldId id="465" r:id="rId84"/>
    <p:sldId id="466" r:id="rId85"/>
    <p:sldId id="467" r:id="rId86"/>
    <p:sldId id="468" r:id="rId87"/>
    <p:sldId id="469" r:id="rId88"/>
    <p:sldId id="470" r:id="rId89"/>
    <p:sldId id="471" r:id="rId90"/>
    <p:sldId id="472" r:id="rId91"/>
    <p:sldId id="473" r:id="rId92"/>
    <p:sldId id="474" r:id="rId93"/>
    <p:sldId id="475" r:id="rId94"/>
    <p:sldId id="476" r:id="rId95"/>
    <p:sldId id="477" r:id="rId96"/>
    <p:sldId id="478" r:id="rId97"/>
    <p:sldId id="479" r:id="rId98"/>
    <p:sldId id="480" r:id="rId99"/>
    <p:sldId id="481" r:id="rId100"/>
    <p:sldId id="482" r:id="rId101"/>
    <p:sldId id="483" r:id="rId102"/>
    <p:sldId id="484" r:id="rId103"/>
    <p:sldId id="485" r:id="rId104"/>
    <p:sldId id="486" r:id="rId105"/>
    <p:sldId id="487" r:id="rId106"/>
    <p:sldId id="488" r:id="rId107"/>
    <p:sldId id="489" r:id="rId108"/>
    <p:sldId id="490" r:id="rId109"/>
    <p:sldId id="491" r:id="rId110"/>
    <p:sldId id="492" r:id="rId111"/>
    <p:sldId id="493" r:id="rId112"/>
    <p:sldId id="494" r:id="rId113"/>
    <p:sldId id="495" r:id="rId114"/>
    <p:sldId id="496" r:id="rId115"/>
    <p:sldId id="497" r:id="rId116"/>
    <p:sldId id="498" r:id="rId117"/>
    <p:sldId id="499" r:id="rId118"/>
    <p:sldId id="500" r:id="rId119"/>
    <p:sldId id="501" r:id="rId120"/>
    <p:sldId id="502" r:id="rId121"/>
    <p:sldId id="503" r:id="rId122"/>
    <p:sldId id="504" r:id="rId123"/>
    <p:sldId id="505" r:id="rId124"/>
    <p:sldId id="506" r:id="rId125"/>
    <p:sldId id="451" r:id="rId126"/>
    <p:sldId id="507" r:id="rId127"/>
    <p:sldId id="508" r:id="rId128"/>
    <p:sldId id="509" r:id="rId129"/>
    <p:sldId id="510" r:id="rId130"/>
    <p:sldId id="511" r:id="rId131"/>
    <p:sldId id="512" r:id="rId132"/>
    <p:sldId id="452" r:id="rId133"/>
    <p:sldId id="513" r:id="rId134"/>
    <p:sldId id="514" r:id="rId135"/>
    <p:sldId id="515" r:id="rId136"/>
    <p:sldId id="516" r:id="rId137"/>
    <p:sldId id="517" r:id="rId138"/>
    <p:sldId id="518" r:id="rId139"/>
    <p:sldId id="519" r:id="rId140"/>
    <p:sldId id="520" r:id="rId141"/>
    <p:sldId id="521" r:id="rId142"/>
    <p:sldId id="522" r:id="rId143"/>
    <p:sldId id="523" r:id="rId144"/>
    <p:sldId id="524" r:id="rId145"/>
    <p:sldId id="525" r:id="rId146"/>
    <p:sldId id="526" r:id="rId147"/>
    <p:sldId id="527" r:id="rId148"/>
    <p:sldId id="528" r:id="rId149"/>
    <p:sldId id="529" r:id="rId150"/>
    <p:sldId id="453" r:id="rId151"/>
    <p:sldId id="530" r:id="rId152"/>
    <p:sldId id="531" r:id="rId153"/>
    <p:sldId id="532" r:id="rId154"/>
    <p:sldId id="533" r:id="rId155"/>
    <p:sldId id="534" r:id="rId156"/>
    <p:sldId id="535" r:id="rId157"/>
    <p:sldId id="454" r:id="rId158"/>
    <p:sldId id="536" r:id="rId159"/>
    <p:sldId id="537" r:id="rId160"/>
    <p:sldId id="455" r:id="rId161"/>
    <p:sldId id="538" r:id="rId162"/>
    <p:sldId id="539" r:id="rId163"/>
    <p:sldId id="456" r:id="rId164"/>
    <p:sldId id="540" r:id="rId165"/>
    <p:sldId id="541" r:id="rId166"/>
    <p:sldId id="542" r:id="rId167"/>
    <p:sldId id="543" r:id="rId168"/>
    <p:sldId id="544" r:id="rId169"/>
    <p:sldId id="545" r:id="rId170"/>
    <p:sldId id="546" r:id="rId171"/>
    <p:sldId id="547" r:id="rId172"/>
    <p:sldId id="457" r:id="rId173"/>
    <p:sldId id="548" r:id="rId174"/>
    <p:sldId id="549" r:id="rId175"/>
    <p:sldId id="458" r:id="rId176"/>
    <p:sldId id="573" r:id="rId177"/>
    <p:sldId id="574" r:id="rId178"/>
    <p:sldId id="575" r:id="rId179"/>
    <p:sldId id="459" r:id="rId180"/>
    <p:sldId id="576" r:id="rId181"/>
    <p:sldId id="577" r:id="rId182"/>
    <p:sldId id="578" r:id="rId183"/>
    <p:sldId id="579" r:id="rId184"/>
    <p:sldId id="460" r:id="rId185"/>
    <p:sldId id="580" r:id="rId186"/>
    <p:sldId id="581" r:id="rId187"/>
    <p:sldId id="582" r:id="rId188"/>
    <p:sldId id="583" r:id="rId189"/>
    <p:sldId id="461" r:id="rId190"/>
    <p:sldId id="584" r:id="rId191"/>
    <p:sldId id="585" r:id="rId192"/>
    <p:sldId id="586" r:id="rId193"/>
    <p:sldId id="587" r:id="rId194"/>
    <p:sldId id="588" r:id="rId195"/>
    <p:sldId id="589" r:id="rId196"/>
    <p:sldId id="590" r:id="rId197"/>
    <p:sldId id="591" r:id="rId198"/>
    <p:sldId id="592" r:id="rId199"/>
    <p:sldId id="462" r:id="rId200"/>
    <p:sldId id="593" r:id="rId201"/>
    <p:sldId id="594" r:id="rId202"/>
    <p:sldId id="617" r:id="rId203"/>
    <p:sldId id="597" r:id="rId204"/>
    <p:sldId id="598" r:id="rId2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Benjamin" initials="SB" lastIdx="5" clrIdx="0">
    <p:extLst>
      <p:ext uri="{19B8F6BF-5375-455C-9EA6-DF929625EA0E}">
        <p15:presenceInfo xmlns:p15="http://schemas.microsoft.com/office/powerpoint/2012/main" userId="S-1-5-21-560238246-503670158-341402209-634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46D"/>
    <a:srgbClr val="E7EFF5"/>
    <a:srgbClr val="DDDEDF"/>
    <a:srgbClr val="113C53"/>
    <a:srgbClr val="0E2C3B"/>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59" d="100"/>
          <a:sy n="59" d="100"/>
        </p:scale>
        <p:origin x="212" y="6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11"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notesMaster" Target="notesMasters/notesMaster1.xml"/><Relationship Id="rId201" Type="http://schemas.openxmlformats.org/officeDocument/2006/relationships/slide" Target="slides/slide196.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commentAuthors" Target="commen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viewProps" Target="viewProps.xml"/><Relationship Id="rId190" Type="http://schemas.openxmlformats.org/officeDocument/2006/relationships/slide" Target="slides/slide185.xml"/><Relationship Id="rId204" Type="http://schemas.openxmlformats.org/officeDocument/2006/relationships/slide" Target="slides/slide199.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customXml" Target="../customXml/item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theme" Target="theme/theme1.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10/23/2020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dirty="0"/>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dirty="0"/>
          </a:p>
        </p:txBody>
      </p:sp>
    </p:spTree>
    <p:extLst>
      <p:ext uri="{BB962C8B-B14F-4D97-AF65-F5344CB8AC3E}">
        <p14:creationId xmlns:p14="http://schemas.microsoft.com/office/powerpoint/2010/main" val="9911209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a:t>
            </a:r>
            <a:r>
              <a:rPr lang="en-US" baseline="0" dirty="0"/>
              <a:t> “Leaving the fafsa.gov pop-up” view.</a:t>
            </a:r>
          </a:p>
          <a:p>
            <a:endParaRPr lang="en-US" baseline="0" dirty="0"/>
          </a:p>
          <a:p>
            <a:r>
              <a:rPr lang="en-US" baseline="0" dirty="0"/>
              <a:t>Note: This pop-up window displays when the applicant chooses to use the IRS DRT on the previous page.</a:t>
            </a:r>
          </a:p>
        </p:txBody>
      </p:sp>
      <p:sp>
        <p:nvSpPr>
          <p:cNvPr id="4" name="Slide Number Placeholder 3"/>
          <p:cNvSpPr>
            <a:spLocks noGrp="1"/>
          </p:cNvSpPr>
          <p:nvPr>
            <p:ph type="sldNum" sz="quarter" idx="10"/>
          </p:nvPr>
        </p:nvSpPr>
        <p:spPr/>
        <p:txBody>
          <a:bodyPr/>
          <a:lstStyle/>
          <a:p>
            <a:fld id="{C49312DC-84F5-408B-947F-EAE8AD61D853}" type="slidenum">
              <a:rPr lang="en-US" smtClean="0"/>
              <a:t>100</a:t>
            </a:fld>
            <a:endParaRPr lang="en-US" dirty="0"/>
          </a:p>
        </p:txBody>
      </p:sp>
    </p:spTree>
    <p:extLst>
      <p:ext uri="{BB962C8B-B14F-4D97-AF65-F5344CB8AC3E}">
        <p14:creationId xmlns:p14="http://schemas.microsoft.com/office/powerpoint/2010/main" val="34614921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“IRS Website Disclaimer”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101</a:t>
            </a:fld>
            <a:endParaRPr lang="en-US" dirty="0"/>
          </a:p>
        </p:txBody>
      </p:sp>
    </p:spTree>
    <p:extLst>
      <p:ext uri="{BB962C8B-B14F-4D97-AF65-F5344CB8AC3E}">
        <p14:creationId xmlns:p14="http://schemas.microsoft.com/office/powerpoint/2010/main" val="25852005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“Get</a:t>
            </a:r>
            <a:r>
              <a:rPr lang="en-US" altLang="en-US" baseline="0" dirty="0"/>
              <a:t> My Federal Income Tax Information</a:t>
            </a:r>
            <a:r>
              <a:rPr lang="en-US" altLang="en-US" dirty="0"/>
              <a:t>”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Note:</a:t>
            </a:r>
            <a:r>
              <a:rPr lang="en-US" altLang="en-US" baseline="0" dirty="0"/>
              <a:t> This is where the applicant provides tax information exactly as it appears on their tax return.  Some information will be pre-filled from the FAFSA form such as name, SSN, date of birth, and tax filing status.</a:t>
            </a: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102</a:t>
            </a:fld>
            <a:endParaRPr lang="en-US" dirty="0"/>
          </a:p>
        </p:txBody>
      </p:sp>
    </p:spTree>
    <p:extLst>
      <p:ext uri="{BB962C8B-B14F-4D97-AF65-F5344CB8AC3E}">
        <p14:creationId xmlns:p14="http://schemas.microsoft.com/office/powerpoint/2010/main" val="30756954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“Get</a:t>
            </a:r>
            <a:r>
              <a:rPr lang="en-US" altLang="en-US" baseline="0" dirty="0"/>
              <a:t> My Federal Income Tax Information</a:t>
            </a:r>
            <a:r>
              <a:rPr lang="en-US" altLang="en-US" dirty="0"/>
              <a:t>” view - continued.</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103</a:t>
            </a:fld>
            <a:endParaRPr lang="en-US" dirty="0"/>
          </a:p>
        </p:txBody>
      </p:sp>
    </p:spTree>
    <p:extLst>
      <p:ext uri="{BB962C8B-B14F-4D97-AF65-F5344CB8AC3E}">
        <p14:creationId xmlns:p14="http://schemas.microsoft.com/office/powerpoint/2010/main" val="23365064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“Federal Income Tax Information Results”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Note:</a:t>
            </a:r>
            <a:r>
              <a:rPr lang="en-US" altLang="en-US" baseline="0" dirty="0"/>
              <a:t> This page gives the user the opportunity to check the box and then transfer their federal tax information into the FAFSA form.</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104</a:t>
            </a:fld>
            <a:endParaRPr lang="en-US" dirty="0"/>
          </a:p>
        </p:txBody>
      </p:sp>
    </p:spTree>
    <p:extLst>
      <p:ext uri="{BB962C8B-B14F-4D97-AF65-F5344CB8AC3E}">
        <p14:creationId xmlns:p14="http://schemas.microsoft.com/office/powerpoint/2010/main" val="30684770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“Student IRS Info”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0" dirty="0"/>
              <a:t>Note: In this scenario,</a:t>
            </a:r>
            <a:r>
              <a:rPr lang="en-US" altLang="en-US" b="0" baseline="0" dirty="0"/>
              <a:t> the applicant chose to transfer financial information via the IRS DRT. </a:t>
            </a:r>
            <a:endParaRPr lang="en-US" altLang="en-US" b="0"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105</a:t>
            </a:fld>
            <a:endParaRPr lang="en-US" dirty="0"/>
          </a:p>
        </p:txBody>
      </p:sp>
    </p:spTree>
    <p:extLst>
      <p:ext uri="{BB962C8B-B14F-4D97-AF65-F5344CB8AC3E}">
        <p14:creationId xmlns:p14="http://schemas.microsoft.com/office/powerpoint/2010/main" val="70798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Income from Work” view.</a:t>
            </a:r>
            <a:endParaRPr lang="en-US" altLang="en-US" b="1"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106</a:t>
            </a:fld>
            <a:endParaRPr lang="en-US" dirty="0"/>
          </a:p>
        </p:txBody>
      </p:sp>
    </p:spTree>
    <p:extLst>
      <p:ext uri="{BB962C8B-B14F-4D97-AF65-F5344CB8AC3E}">
        <p14:creationId xmlns:p14="http://schemas.microsoft.com/office/powerpoint/2010/main" val="12644929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Additional</a:t>
            </a:r>
            <a:r>
              <a:rPr lang="en-US" altLang="en-US" baseline="0" dirty="0"/>
              <a:t> IRS Info</a:t>
            </a:r>
            <a:r>
              <a:rPr lang="en-US" altLang="en-US" dirty="0"/>
              <a:t>” view.</a:t>
            </a:r>
            <a:endParaRPr lang="en-US" altLang="en-US" b="1"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107</a:t>
            </a:fld>
            <a:endParaRPr lang="en-US" dirty="0"/>
          </a:p>
        </p:txBody>
      </p:sp>
    </p:spTree>
    <p:extLst>
      <p:ext uri="{BB962C8B-B14F-4D97-AF65-F5344CB8AC3E}">
        <p14:creationId xmlns:p14="http://schemas.microsoft.com/office/powerpoint/2010/main" val="6348287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“Student Simplified Path</a:t>
            </a:r>
            <a:r>
              <a:rPr lang="en-US" altLang="en-US" baseline="0" dirty="0"/>
              <a:t> Determination</a:t>
            </a:r>
            <a:r>
              <a:rPr lang="en-US" altLang="en-US" dirty="0"/>
              <a:t>”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The Schedule 1 question and associated help text have been updated to include all of the exceptions to answering this question. For the 21-22 cycle, capital gains and losses have been removed from the list of exceptions; reporting of virtual currency has been added.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In addition, the Schedule 1 question is now a field that can be transferred from the IRS DRT.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The Schedule 1 question may or may not be enabled based on previously answered questions.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108</a:t>
            </a:fld>
            <a:endParaRPr lang="en-US" dirty="0"/>
          </a:p>
        </p:txBody>
      </p:sp>
    </p:spTree>
    <p:extLst>
      <p:ext uri="{BB962C8B-B14F-4D97-AF65-F5344CB8AC3E}">
        <p14:creationId xmlns:p14="http://schemas.microsoft.com/office/powerpoint/2010/main" val="30516118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Questions</a:t>
            </a:r>
            <a:r>
              <a:rPr lang="en-US" altLang="en-US" baseline="0" dirty="0"/>
              <a:t> for Tax Filers Only</a:t>
            </a:r>
            <a:r>
              <a:rPr lang="en-US" altLang="en-US" dirty="0"/>
              <a: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109</a:t>
            </a:fld>
            <a:endParaRPr lang="en-US" dirty="0"/>
          </a:p>
        </p:txBody>
      </p:sp>
    </p:spTree>
    <p:extLst>
      <p:ext uri="{BB962C8B-B14F-4D97-AF65-F5344CB8AC3E}">
        <p14:creationId xmlns:p14="http://schemas.microsoft.com/office/powerpoint/2010/main" val="98024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“Login”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dirty="0"/>
          </a:p>
        </p:txBody>
      </p:sp>
    </p:spTree>
    <p:extLst>
      <p:ext uri="{BB962C8B-B14F-4D97-AF65-F5344CB8AC3E}">
        <p14:creationId xmlns:p14="http://schemas.microsoft.com/office/powerpoint/2010/main" val="22204472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a:t>
            </a:r>
            <a:r>
              <a:rPr lang="en-US" altLang="en-US" baseline="0" dirty="0"/>
              <a:t> Additional Financial Info</a:t>
            </a:r>
            <a:r>
              <a:rPr lang="en-US" altLang="en-US" dirty="0"/>
              <a: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110</a:t>
            </a:fld>
            <a:endParaRPr lang="en-US" dirty="0"/>
          </a:p>
        </p:txBody>
      </p:sp>
    </p:spTree>
    <p:extLst>
      <p:ext uri="{BB962C8B-B14F-4D97-AF65-F5344CB8AC3E}">
        <p14:creationId xmlns:p14="http://schemas.microsoft.com/office/powerpoint/2010/main" val="18119718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Untaxed</a:t>
            </a:r>
            <a:r>
              <a:rPr lang="en-US" altLang="en-US" baseline="0" dirty="0"/>
              <a:t> Income</a:t>
            </a:r>
            <a:r>
              <a:rPr lang="en-US" altLang="en-US" dirty="0"/>
              <a: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111</a:t>
            </a:fld>
            <a:endParaRPr lang="en-US" dirty="0"/>
          </a:p>
        </p:txBody>
      </p:sp>
    </p:spTree>
    <p:extLst>
      <p:ext uri="{BB962C8B-B14F-4D97-AF65-F5344CB8AC3E}">
        <p14:creationId xmlns:p14="http://schemas.microsoft.com/office/powerpoint/2010/main" val="21234669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“Student Assets”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112</a:t>
            </a:fld>
            <a:endParaRPr lang="en-US" dirty="0"/>
          </a:p>
        </p:txBody>
      </p:sp>
    </p:spTree>
    <p:extLst>
      <p:ext uri="{BB962C8B-B14F-4D97-AF65-F5344CB8AC3E}">
        <p14:creationId xmlns:p14="http://schemas.microsoft.com/office/powerpoint/2010/main" val="24203733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 “Preparer</a:t>
            </a:r>
            <a:r>
              <a:rPr lang="en-US" baseline="0" dirty="0"/>
              <a:t> Info</a:t>
            </a:r>
            <a:r>
              <a:rPr lang="en-US" dirty="0"/>
              <a:t>”</a:t>
            </a:r>
            <a:r>
              <a:rPr lang="en-US" baseline="0" dirty="0"/>
              <a:t>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Note: This is the first view of Sign &amp; Submit.</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113</a:t>
            </a:fld>
            <a:endParaRPr lang="en-US" dirty="0"/>
          </a:p>
        </p:txBody>
      </p:sp>
    </p:spTree>
    <p:extLst>
      <p:ext uri="{BB962C8B-B14F-4D97-AF65-F5344CB8AC3E}">
        <p14:creationId xmlns:p14="http://schemas.microsoft.com/office/powerpoint/2010/main" val="22430619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for independent applicant– Student Demographics and School Selection. </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114</a:t>
            </a:fld>
            <a:endParaRPr lang="en-US" dirty="0"/>
          </a:p>
        </p:txBody>
      </p:sp>
    </p:spTree>
    <p:extLst>
      <p:ext uri="{BB962C8B-B14F-4D97-AF65-F5344CB8AC3E}">
        <p14:creationId xmlns:p14="http://schemas.microsoft.com/office/powerpoint/2010/main" val="38103615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for independent applicant continued – Dependency Status and Student Financials.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115</a:t>
            </a:fld>
            <a:endParaRPr lang="en-US" dirty="0"/>
          </a:p>
        </p:txBody>
      </p:sp>
    </p:spTree>
    <p:extLst>
      <p:ext uri="{BB962C8B-B14F-4D97-AF65-F5344CB8AC3E}">
        <p14:creationId xmlns:p14="http://schemas.microsoft.com/office/powerpoint/2010/main" val="8102667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for independent applicant continued – Sign &amp; Submit.</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116</a:t>
            </a:fld>
            <a:endParaRPr lang="en-US" dirty="0"/>
          </a:p>
        </p:txBody>
      </p:sp>
    </p:spTree>
    <p:extLst>
      <p:ext uri="{BB962C8B-B14F-4D97-AF65-F5344CB8AC3E}">
        <p14:creationId xmlns:p14="http://schemas.microsoft.com/office/powerpoint/2010/main" val="39060888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“Agreement of Terms”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117</a:t>
            </a:fld>
            <a:endParaRPr lang="en-US" dirty="0"/>
          </a:p>
        </p:txBody>
      </p:sp>
    </p:spTree>
    <p:extLst>
      <p:ext uri="{BB962C8B-B14F-4D97-AF65-F5344CB8AC3E}">
        <p14:creationId xmlns:p14="http://schemas.microsoft.com/office/powerpoint/2010/main" val="40902281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“Signature Options”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118</a:t>
            </a:fld>
            <a:endParaRPr lang="en-US" dirty="0"/>
          </a:p>
        </p:txBody>
      </p:sp>
    </p:spTree>
    <p:extLst>
      <p:ext uri="{BB962C8B-B14F-4D97-AF65-F5344CB8AC3E}">
        <p14:creationId xmlns:p14="http://schemas.microsoft.com/office/powerpoint/2010/main" val="23435050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“Signature Status”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119</a:t>
            </a:fld>
            <a:endParaRPr lang="en-US" dirty="0"/>
          </a:p>
        </p:txBody>
      </p:sp>
    </p:spTree>
    <p:extLst>
      <p:ext uri="{BB962C8B-B14F-4D97-AF65-F5344CB8AC3E}">
        <p14:creationId xmlns:p14="http://schemas.microsoft.com/office/powerpoint/2010/main" val="3286900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“Login” view with the “I</a:t>
            </a:r>
            <a:r>
              <a:rPr lang="en-US" altLang="en-US" baseline="0" dirty="0"/>
              <a:t> am the student” option selected</a:t>
            </a:r>
            <a:r>
              <a:rPr lang="en-US" altLang="en-US" dirty="0"/>
              <a:t>. </a:t>
            </a:r>
          </a:p>
          <a:p>
            <a:endParaRPr lang="en-US" altLang="en-US" dirty="0"/>
          </a:p>
          <a:p>
            <a:r>
              <a:rPr lang="en-US" altLang="en-US" dirty="0"/>
              <a:t>Note:</a:t>
            </a:r>
            <a:r>
              <a:rPr lang="en-US" altLang="en-US" baseline="0" dirty="0"/>
              <a:t> If using this option, the applicant can choose one of three ways to log in to the application: using an FSA ID, a verified email address, or a verified phone number.</a:t>
            </a:r>
            <a:endParaRPr lang="en-US" altLang="en-US"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dirty="0"/>
          </a:p>
        </p:txBody>
      </p:sp>
    </p:spTree>
    <p:extLst>
      <p:ext uri="{BB962C8B-B14F-4D97-AF65-F5344CB8AC3E}">
        <p14:creationId xmlns:p14="http://schemas.microsoft.com/office/powerpoint/2010/main" val="2378588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“Confirmation Page” view.</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120</a:t>
            </a:fld>
            <a:endParaRPr lang="en-US" dirty="0"/>
          </a:p>
        </p:txBody>
      </p:sp>
    </p:spTree>
    <p:extLst>
      <p:ext uri="{BB962C8B-B14F-4D97-AF65-F5344CB8AC3E}">
        <p14:creationId xmlns:p14="http://schemas.microsoft.com/office/powerpoint/2010/main" val="20573107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FAFSA</a:t>
            </a:r>
            <a:r>
              <a:rPr lang="en-US" baseline="0" dirty="0"/>
              <a:t> title slide.</a:t>
            </a:r>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dirty="0"/>
          </a:p>
        </p:txBody>
      </p:sp>
    </p:spTree>
    <p:extLst>
      <p:ext uri="{BB962C8B-B14F-4D97-AF65-F5344CB8AC3E}">
        <p14:creationId xmlns:p14="http://schemas.microsoft.com/office/powerpoint/2010/main" val="48831868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My FAFSA</a:t>
            </a:r>
            <a:r>
              <a:rPr lang="en-US" altLang="en-US" baseline="0" dirty="0"/>
              <a:t> view(s) appear when an applicant or parent logs into the fafsa.gov website and a transaction is on file.  </a:t>
            </a:r>
          </a:p>
          <a:p>
            <a:endParaRPr lang="en-US" altLang="en-US" baseline="0" dirty="0"/>
          </a:p>
          <a:p>
            <a:r>
              <a:rPr lang="en-US" altLang="en-US" baseline="0" dirty="0"/>
              <a:t>This view is not to be mistaken with the separate myStudentAid application. </a:t>
            </a:r>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dirty="0"/>
          </a:p>
        </p:txBody>
      </p:sp>
    </p:spTree>
    <p:extLst>
      <p:ext uri="{BB962C8B-B14F-4D97-AF65-F5344CB8AC3E}">
        <p14:creationId xmlns:p14="http://schemas.microsoft.com/office/powerpoint/2010/main" val="31631613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a:t>
            </a:r>
            <a:r>
              <a:rPr lang="en-US" baseline="0" dirty="0"/>
              <a:t> “Get Started” view.</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a transaction is not</a:t>
            </a:r>
            <a:r>
              <a:rPr lang="en-US" baseline="0" dirty="0"/>
              <a:t> found when the user logs in, they will be presented with the </a:t>
            </a:r>
            <a:r>
              <a:rPr lang="en-US" dirty="0"/>
              <a:t>2021-22 “Get Started”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123</a:t>
            </a:fld>
            <a:endParaRPr lang="en-US" dirty="0"/>
          </a:p>
        </p:txBody>
      </p:sp>
    </p:spTree>
    <p:extLst>
      <p:ext uri="{BB962C8B-B14F-4D97-AF65-F5344CB8AC3E}">
        <p14:creationId xmlns:p14="http://schemas.microsoft.com/office/powerpoint/2010/main" val="31812395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“My</a:t>
            </a:r>
            <a:r>
              <a:rPr lang="en-US" altLang="en-US" baseline="0" dirty="0"/>
              <a:t> FAFSA</a:t>
            </a:r>
            <a:r>
              <a:rPr lang="en-US" altLang="en-US" dirty="0"/>
              <a:t>” renewal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A FAFSA</a:t>
            </a:r>
            <a:r>
              <a:rPr lang="en-US" altLang="en-US" baseline="0" dirty="0"/>
              <a:t> renewal </a:t>
            </a:r>
            <a:r>
              <a:rPr lang="en-US" altLang="en-US" dirty="0"/>
              <a:t>exists when the applicant has a FAFSA form with a valid EFC from the previous year. Selecting “FAFSA Renewal” allows the applicant to prefill the current year’s FAFSA form with some data from last year’s application.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124</a:t>
            </a:fld>
            <a:endParaRPr lang="en-US" dirty="0"/>
          </a:p>
        </p:txBody>
      </p:sp>
    </p:spTree>
    <p:extLst>
      <p:ext uri="{BB962C8B-B14F-4D97-AF65-F5344CB8AC3E}">
        <p14:creationId xmlns:p14="http://schemas.microsoft.com/office/powerpoint/2010/main" val="31439669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further action is required.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This view displays when the applicant has an error (excluding missing signatures).  </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125</a:t>
            </a:fld>
            <a:endParaRPr lang="en-US" dirty="0"/>
          </a:p>
        </p:txBody>
      </p:sp>
    </p:spTree>
    <p:extLst>
      <p:ext uri="{BB962C8B-B14F-4D97-AF65-F5344CB8AC3E}">
        <p14:creationId xmlns:p14="http://schemas.microsoft.com/office/powerpoint/2010/main" val="415811210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the applicant can choose to continue their application or start over.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This view displays when the applicant has started an application, but exited out before submitting.</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126</a:t>
            </a:fld>
            <a:endParaRPr lang="en-US" dirty="0"/>
          </a:p>
        </p:txBody>
      </p:sp>
    </p:spTree>
    <p:extLst>
      <p:ext uri="{BB962C8B-B14F-4D97-AF65-F5344CB8AC3E}">
        <p14:creationId xmlns:p14="http://schemas.microsoft.com/office/powerpoint/2010/main" val="8991272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the applicant has a processed application.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127</a:t>
            </a:fld>
            <a:endParaRPr lang="en-US" dirty="0"/>
          </a:p>
        </p:txBody>
      </p:sp>
    </p:spTree>
    <p:extLst>
      <p:ext uri="{BB962C8B-B14F-4D97-AF65-F5344CB8AC3E}">
        <p14:creationId xmlns:p14="http://schemas.microsoft.com/office/powerpoint/2010/main" val="27665424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FAFSA Corrections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dirty="0"/>
          </a:p>
        </p:txBody>
      </p:sp>
    </p:spTree>
    <p:extLst>
      <p:ext uri="{BB962C8B-B14F-4D97-AF65-F5344CB8AC3E}">
        <p14:creationId xmlns:p14="http://schemas.microsoft.com/office/powerpoint/2010/main" val="166322123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the user can make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129</a:t>
            </a:fld>
            <a:endParaRPr lang="en-US" dirty="0"/>
          </a:p>
        </p:txBody>
      </p:sp>
    </p:spTree>
    <p:extLst>
      <p:ext uri="{BB962C8B-B14F-4D97-AF65-F5344CB8AC3E}">
        <p14:creationId xmlns:p14="http://schemas.microsoft.com/office/powerpoint/2010/main" val="346638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“Login” view with the “I am a parent, preparer,</a:t>
            </a:r>
            <a:r>
              <a:rPr lang="en-US" altLang="en-US" baseline="0" dirty="0"/>
              <a:t> or student from a Freely Associated State” option selected</a:t>
            </a:r>
            <a:r>
              <a:rPr lang="en-US" altLang="en-US" dirty="0"/>
              <a:t>. </a:t>
            </a:r>
          </a:p>
          <a:p>
            <a:endParaRPr lang="en-US" altLang="en-US" dirty="0"/>
          </a:p>
          <a:p>
            <a:r>
              <a:rPr lang="en-US" altLang="en-US" dirty="0"/>
              <a:t>The</a:t>
            </a:r>
            <a:r>
              <a:rPr lang="en-US" altLang="en-US" baseline="0" dirty="0"/>
              <a:t> SSN is masked by default and users have the ability to check the “Show SSN” box if they wish to see what is being typed in.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a:t>
            </a:fld>
            <a:endParaRPr lang="en-US" dirty="0"/>
          </a:p>
        </p:txBody>
      </p:sp>
    </p:spTree>
    <p:extLst>
      <p:ext uri="{BB962C8B-B14F-4D97-AF65-F5344CB8AC3E}">
        <p14:creationId xmlns:p14="http://schemas.microsoft.com/office/powerpoint/2010/main" val="19106564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“Make Corrections” view for save key creation.</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130</a:t>
            </a:fld>
            <a:endParaRPr lang="en-US" dirty="0"/>
          </a:p>
        </p:txBody>
      </p:sp>
    </p:spTree>
    <p:extLst>
      <p:ext uri="{BB962C8B-B14F-4D97-AF65-F5344CB8AC3E}">
        <p14:creationId xmlns:p14="http://schemas.microsoft.com/office/powerpoint/2010/main" val="36968373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“Leaving the fafsa.gov pop-up” view for corrections.</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131</a:t>
            </a:fld>
            <a:endParaRPr lang="en-US" dirty="0"/>
          </a:p>
        </p:txBody>
      </p:sp>
    </p:spTree>
    <p:extLst>
      <p:ext uri="{BB962C8B-B14F-4D97-AF65-F5344CB8AC3E}">
        <p14:creationId xmlns:p14="http://schemas.microsoft.com/office/powerpoint/2010/main" val="17622190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“Introduction” view for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132</a:t>
            </a:fld>
            <a:endParaRPr lang="en-US" dirty="0"/>
          </a:p>
        </p:txBody>
      </p:sp>
    </p:spTree>
    <p:extLst>
      <p:ext uri="{BB962C8B-B14F-4D97-AF65-F5344CB8AC3E}">
        <p14:creationId xmlns:p14="http://schemas.microsoft.com/office/powerpoint/2010/main" val="26113334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“Student Demographic Information” view for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133</a:t>
            </a:fld>
            <a:endParaRPr lang="en-US" dirty="0"/>
          </a:p>
        </p:txBody>
      </p:sp>
    </p:spTree>
    <p:extLst>
      <p:ext uri="{BB962C8B-B14F-4D97-AF65-F5344CB8AC3E}">
        <p14:creationId xmlns:p14="http://schemas.microsoft.com/office/powerpoint/2010/main" val="33693095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“Student Eligibility Continued” view for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134</a:t>
            </a:fld>
            <a:endParaRPr lang="en-US" dirty="0"/>
          </a:p>
        </p:txBody>
      </p:sp>
    </p:spTree>
    <p:extLst>
      <p:ext uri="{BB962C8B-B14F-4D97-AF65-F5344CB8AC3E}">
        <p14:creationId xmlns:p14="http://schemas.microsoft.com/office/powerpoint/2010/main" val="8389865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“School Selection Summary” view for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135</a:t>
            </a:fld>
            <a:endParaRPr lang="en-US" dirty="0"/>
          </a:p>
        </p:txBody>
      </p:sp>
    </p:spTree>
    <p:extLst>
      <p:ext uri="{BB962C8B-B14F-4D97-AF65-F5344CB8AC3E}">
        <p14:creationId xmlns:p14="http://schemas.microsoft.com/office/powerpoint/2010/main" val="25827529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2021-22</a:t>
            </a:r>
            <a:r>
              <a:rPr lang="en-US" baseline="0" dirty="0"/>
              <a:t> “Dependency Determination” view for corrections.</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136</a:t>
            </a:fld>
            <a:endParaRPr lang="en-US" dirty="0"/>
          </a:p>
        </p:txBody>
      </p:sp>
    </p:spTree>
    <p:extLst>
      <p:ext uri="{BB962C8B-B14F-4D97-AF65-F5344CB8AC3E}">
        <p14:creationId xmlns:p14="http://schemas.microsoft.com/office/powerpoint/2010/main" val="428327973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“Parent Demographics Information” view for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137</a:t>
            </a:fld>
            <a:endParaRPr lang="en-US" dirty="0"/>
          </a:p>
        </p:txBody>
      </p:sp>
    </p:spTree>
    <p:extLst>
      <p:ext uri="{BB962C8B-B14F-4D97-AF65-F5344CB8AC3E}">
        <p14:creationId xmlns:p14="http://schemas.microsoft.com/office/powerpoint/2010/main" val="18260546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2021-22</a:t>
            </a:r>
            <a:r>
              <a:rPr lang="en-US" baseline="0" dirty="0"/>
              <a:t> “Parent Financial Information” view for corrections.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r>
              <a:rPr lang="en-US" altLang="en-US" baseline="0" dirty="0"/>
              <a:t>Note: </a:t>
            </a:r>
            <a:r>
              <a:rPr lang="en-US" sz="1200" kern="1200" dirty="0">
                <a:solidFill>
                  <a:schemeClr val="tx1"/>
                </a:solidFill>
                <a:effectLst/>
                <a:latin typeface="+mn-lt"/>
                <a:ea typeface="+mn-ea"/>
                <a:cs typeface="+mn-cs"/>
              </a:rPr>
              <a:t>The Schedule 1 question and associated help text have been updated to include all of the exceptions to answering this question. For the 21-22 cycle, capital gains and losses have been removed from the list of exceptions; reporting of virtual currency has been added.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the Schedule 1 question is now a field that can be transferred from the IRS DRT.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Schedule 1 question may or may not be enabled based on previously answered questions. </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138</a:t>
            </a:fld>
            <a:endParaRPr lang="en-US" dirty="0"/>
          </a:p>
        </p:txBody>
      </p:sp>
    </p:spTree>
    <p:extLst>
      <p:ext uri="{BB962C8B-B14F-4D97-AF65-F5344CB8AC3E}">
        <p14:creationId xmlns:p14="http://schemas.microsoft.com/office/powerpoint/2010/main" val="22923324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“Parent Financial Information” view for corrections continued - 1.</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139</a:t>
            </a:fld>
            <a:endParaRPr lang="en-US" dirty="0"/>
          </a:p>
        </p:txBody>
      </p:sp>
    </p:spTree>
    <p:extLst>
      <p:ext uri="{BB962C8B-B14F-4D97-AF65-F5344CB8AC3E}">
        <p14:creationId xmlns:p14="http://schemas.microsoft.com/office/powerpoint/2010/main" val="3564646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a:t>
            </a:r>
            <a:r>
              <a:rPr lang="en-US" baseline="0" dirty="0"/>
              <a:t> “Disclaimer” view.</a:t>
            </a:r>
            <a:endParaRPr 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14</a:t>
            </a:fld>
            <a:endParaRPr lang="en-US" dirty="0"/>
          </a:p>
        </p:txBody>
      </p:sp>
    </p:spTree>
    <p:extLst>
      <p:ext uri="{BB962C8B-B14F-4D97-AF65-F5344CB8AC3E}">
        <p14:creationId xmlns:p14="http://schemas.microsoft.com/office/powerpoint/2010/main" val="39002247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2021-22</a:t>
            </a:r>
            <a:r>
              <a:rPr lang="en-US" baseline="0" dirty="0"/>
              <a:t> “Student Financial Information” view for corrections.</a:t>
            </a:r>
            <a:endParaRPr lang="en-US" dirty="0"/>
          </a:p>
          <a:p>
            <a:endParaRPr lang="en-US" dirty="0"/>
          </a:p>
          <a:p>
            <a:r>
              <a:rPr lang="en-US" sz="1200" kern="1200" dirty="0">
                <a:solidFill>
                  <a:schemeClr val="tx1"/>
                </a:solidFill>
                <a:effectLst/>
                <a:latin typeface="+mn-lt"/>
                <a:ea typeface="+mn-ea"/>
                <a:cs typeface="+mn-cs"/>
              </a:rPr>
              <a:t>Note: The Schedule 1 question and associated help text have been updated to include all of the exceptions to answering this question. For the 21-22 cycle, capital gains and losses have been removed from the list of exceptions; reporting of virtual currency has been added.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the Schedule 1 question is now a field that can be transferred from the IRS DRT.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Schedule 1 question may or may not be enabled based on previously answered questions. </a:t>
            </a:r>
            <a:endParaRPr lang="en-US" alt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140</a:t>
            </a:fld>
            <a:endParaRPr lang="en-US" dirty="0"/>
          </a:p>
        </p:txBody>
      </p:sp>
    </p:spTree>
    <p:extLst>
      <p:ext uri="{BB962C8B-B14F-4D97-AF65-F5344CB8AC3E}">
        <p14:creationId xmlns:p14="http://schemas.microsoft.com/office/powerpoint/2010/main" val="14897435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“Student Financial Information” view for corrections continued - 1.</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141</a:t>
            </a:fld>
            <a:endParaRPr lang="en-US" dirty="0"/>
          </a:p>
        </p:txBody>
      </p:sp>
    </p:spTree>
    <p:extLst>
      <p:ext uri="{BB962C8B-B14F-4D97-AF65-F5344CB8AC3E}">
        <p14:creationId xmlns:p14="http://schemas.microsoft.com/office/powerpoint/2010/main" val="26836442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“List of Changes” view for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142</a:t>
            </a:fld>
            <a:endParaRPr lang="en-US" dirty="0"/>
          </a:p>
        </p:txBody>
      </p:sp>
    </p:spTree>
    <p:extLst>
      <p:ext uri="{BB962C8B-B14F-4D97-AF65-F5344CB8AC3E}">
        <p14:creationId xmlns:p14="http://schemas.microsoft.com/office/powerpoint/2010/main" val="10052668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“Sign &amp; Submit” view for corrections for the applicant.</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143</a:t>
            </a:fld>
            <a:endParaRPr lang="en-US" dirty="0"/>
          </a:p>
        </p:txBody>
      </p:sp>
    </p:spTree>
    <p:extLst>
      <p:ext uri="{BB962C8B-B14F-4D97-AF65-F5344CB8AC3E}">
        <p14:creationId xmlns:p14="http://schemas.microsoft.com/office/powerpoint/2010/main" val="35617684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“Sign &amp; Submit” view for corrections for the parent.</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144</a:t>
            </a:fld>
            <a:endParaRPr lang="en-US" dirty="0"/>
          </a:p>
        </p:txBody>
      </p:sp>
    </p:spTree>
    <p:extLst>
      <p:ext uri="{BB962C8B-B14F-4D97-AF65-F5344CB8AC3E}">
        <p14:creationId xmlns:p14="http://schemas.microsoft.com/office/powerpoint/2010/main" val="26678931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“Confirmation” view for corrections.</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145</a:t>
            </a:fld>
            <a:endParaRPr lang="en-US" dirty="0"/>
          </a:p>
        </p:txBody>
      </p:sp>
    </p:spTree>
    <p:extLst>
      <p:ext uri="{BB962C8B-B14F-4D97-AF65-F5344CB8AC3E}">
        <p14:creationId xmlns:p14="http://schemas.microsoft.com/office/powerpoint/2010/main" val="344732423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Aid Report (SAR)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146</a:t>
            </a:fld>
            <a:endParaRPr lang="en-US" dirty="0"/>
          </a:p>
        </p:txBody>
      </p:sp>
    </p:spTree>
    <p:extLst>
      <p:ext uri="{BB962C8B-B14F-4D97-AF65-F5344CB8AC3E}">
        <p14:creationId xmlns:p14="http://schemas.microsoft.com/office/powerpoint/2010/main" val="17413392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the user can select “View or Print your Student Aid Report (SAR)”.</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147</a:t>
            </a:fld>
            <a:endParaRPr lang="en-US" dirty="0"/>
          </a:p>
        </p:txBody>
      </p:sp>
    </p:spTree>
    <p:extLst>
      <p:ext uri="{BB962C8B-B14F-4D97-AF65-F5344CB8AC3E}">
        <p14:creationId xmlns:p14="http://schemas.microsoft.com/office/powerpoint/2010/main" val="2710372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2021-22</a:t>
            </a:r>
            <a:r>
              <a:rPr lang="en-US" baseline="0" dirty="0"/>
              <a:t> “Processed Information” within the SAR view.</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148</a:t>
            </a:fld>
            <a:endParaRPr lang="en-US" dirty="0"/>
          </a:p>
        </p:txBody>
      </p:sp>
    </p:spTree>
    <p:extLst>
      <p:ext uri="{BB962C8B-B14F-4D97-AF65-F5344CB8AC3E}">
        <p14:creationId xmlns:p14="http://schemas.microsoft.com/office/powerpoint/2010/main" val="34819280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“Processed Information” within the SAR view continued - 1.</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149</a:t>
            </a:fld>
            <a:endParaRPr lang="en-US" dirty="0"/>
          </a:p>
        </p:txBody>
      </p:sp>
    </p:spTree>
    <p:extLst>
      <p:ext uri="{BB962C8B-B14F-4D97-AF65-F5344CB8AC3E}">
        <p14:creationId xmlns:p14="http://schemas.microsoft.com/office/powerpoint/2010/main" val="3763546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“Get</a:t>
            </a:r>
            <a:r>
              <a:rPr lang="en-US" baseline="0" dirty="0"/>
              <a:t> Started”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a:t>
            </a:fld>
            <a:endParaRPr lang="en-US" dirty="0"/>
          </a:p>
        </p:txBody>
      </p:sp>
    </p:spTree>
    <p:extLst>
      <p:ext uri="{BB962C8B-B14F-4D97-AF65-F5344CB8AC3E}">
        <p14:creationId xmlns:p14="http://schemas.microsoft.com/office/powerpoint/2010/main" val="36711477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2021-22</a:t>
            </a:r>
            <a:r>
              <a:rPr lang="en-US" baseline="0" dirty="0"/>
              <a:t> “Processed Information” within the SAR view continued - 2.</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Note:  Markers are shown on this slide to indicate changes made to the application.</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150</a:t>
            </a:fld>
            <a:endParaRPr lang="en-US" dirty="0"/>
          </a:p>
        </p:txBody>
      </p:sp>
    </p:spTree>
    <p:extLst>
      <p:ext uri="{BB962C8B-B14F-4D97-AF65-F5344CB8AC3E}">
        <p14:creationId xmlns:p14="http://schemas.microsoft.com/office/powerpoint/2010/main" val="36988395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“Processed Information” within the SAR view continued - 3.</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151</a:t>
            </a:fld>
            <a:endParaRPr lang="en-US" dirty="0"/>
          </a:p>
        </p:txBody>
      </p:sp>
    </p:spTree>
    <p:extLst>
      <p:ext uri="{BB962C8B-B14F-4D97-AF65-F5344CB8AC3E}">
        <p14:creationId xmlns:p14="http://schemas.microsoft.com/office/powerpoint/2010/main" val="29710288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“Processed Information” within the SAR view continued - 4.</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152</a:t>
            </a:fld>
            <a:endParaRPr lang="en-US" dirty="0"/>
          </a:p>
        </p:txBody>
      </p:sp>
    </p:spTree>
    <p:extLst>
      <p:ext uri="{BB962C8B-B14F-4D97-AF65-F5344CB8AC3E}">
        <p14:creationId xmlns:p14="http://schemas.microsoft.com/office/powerpoint/2010/main" val="13219064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Correction History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153</a:t>
            </a:fld>
            <a:endParaRPr lang="en-US" dirty="0"/>
          </a:p>
        </p:txBody>
      </p:sp>
    </p:spTree>
    <p:extLst>
      <p:ext uri="{BB962C8B-B14F-4D97-AF65-F5344CB8AC3E}">
        <p14:creationId xmlns:p14="http://schemas.microsoft.com/office/powerpoint/2010/main" val="33015932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the user can select “View Correction History”.</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154</a:t>
            </a:fld>
            <a:endParaRPr lang="en-US" dirty="0"/>
          </a:p>
        </p:txBody>
      </p:sp>
    </p:spTree>
    <p:extLst>
      <p:ext uri="{BB962C8B-B14F-4D97-AF65-F5344CB8AC3E}">
        <p14:creationId xmlns:p14="http://schemas.microsoft.com/office/powerpoint/2010/main" val="18051938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“Correction History” view.</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155</a:t>
            </a:fld>
            <a:endParaRPr lang="en-US" dirty="0"/>
          </a:p>
        </p:txBody>
      </p:sp>
    </p:spTree>
    <p:extLst>
      <p:ext uri="{BB962C8B-B14F-4D97-AF65-F5344CB8AC3E}">
        <p14:creationId xmlns:p14="http://schemas.microsoft.com/office/powerpoint/2010/main" val="266908718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MyStudentData</a:t>
            </a:r>
            <a:r>
              <a:rPr lang="en-US" altLang="en-US" baseline="0" dirty="0"/>
              <a:t> Download title slide.</a:t>
            </a:r>
          </a:p>
          <a:p>
            <a:endParaRPr lang="en-US" altLang="en-US" baseline="0" dirty="0"/>
          </a:p>
          <a:p>
            <a:r>
              <a:rPr lang="en-US" altLang="en-US" baseline="0" dirty="0"/>
              <a:t>Note: The user can create a </a:t>
            </a:r>
            <a:r>
              <a:rPr lang="en-US" baseline="0" dirty="0"/>
              <a:t>shareable file with some of the applicant’s information using MyStudentData Download.</a:t>
            </a:r>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156</a:t>
            </a:fld>
            <a:endParaRPr lang="en-US" dirty="0"/>
          </a:p>
        </p:txBody>
      </p:sp>
    </p:spTree>
    <p:extLst>
      <p:ext uri="{BB962C8B-B14F-4D97-AF65-F5344CB8AC3E}">
        <p14:creationId xmlns:p14="http://schemas.microsoft.com/office/powerpoint/2010/main" val="21750864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the user can select “Create a shareable file with some of your student information using MyStudentData Download”.</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157</a:t>
            </a:fld>
            <a:endParaRPr lang="en-US" dirty="0"/>
          </a:p>
        </p:txBody>
      </p:sp>
    </p:spTree>
    <p:extLst>
      <p:ext uri="{BB962C8B-B14F-4D97-AF65-F5344CB8AC3E}">
        <p14:creationId xmlns:p14="http://schemas.microsoft.com/office/powerpoint/2010/main" val="302769050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“MyStudentData Download” view.</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158</a:t>
            </a:fld>
            <a:endParaRPr lang="en-US" dirty="0"/>
          </a:p>
        </p:txBody>
      </p:sp>
    </p:spTree>
    <p:extLst>
      <p:ext uri="{BB962C8B-B14F-4D97-AF65-F5344CB8AC3E}">
        <p14:creationId xmlns:p14="http://schemas.microsoft.com/office/powerpoint/2010/main" val="7783100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Missing</a:t>
            </a:r>
            <a:r>
              <a:rPr lang="en-US" baseline="0" dirty="0"/>
              <a:t> Signatures title slide.</a:t>
            </a:r>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159</a:t>
            </a:fld>
            <a:endParaRPr lang="en-US" dirty="0"/>
          </a:p>
        </p:txBody>
      </p:sp>
    </p:spTree>
    <p:extLst>
      <p:ext uri="{BB962C8B-B14F-4D97-AF65-F5344CB8AC3E}">
        <p14:creationId xmlns:p14="http://schemas.microsoft.com/office/powerpoint/2010/main" val="339586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“Create</a:t>
            </a:r>
            <a:r>
              <a:rPr lang="en-US" altLang="en-US" baseline="0" dirty="0"/>
              <a:t> a Save Key” view.</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Save Key allows an applicant to save their </a:t>
            </a:r>
            <a:r>
              <a:rPr lang="en-US" sz="1200" b="0" i="1" kern="1200" dirty="0">
                <a:solidFill>
                  <a:schemeClr val="tx1"/>
                </a:solidFill>
                <a:effectLst/>
                <a:latin typeface="+mn-lt"/>
                <a:ea typeface="+mn-ea"/>
                <a:cs typeface="+mn-cs"/>
              </a:rPr>
              <a:t>Free Application for Federal Student Aid</a:t>
            </a:r>
            <a:r>
              <a:rPr lang="en-US" sz="1200" b="0" i="0" kern="1200" dirty="0">
                <a:solidFill>
                  <a:schemeClr val="tx1"/>
                </a:solidFill>
                <a:effectLst/>
                <a:latin typeface="+mn-lt"/>
                <a:ea typeface="+mn-ea"/>
                <a:cs typeface="+mn-cs"/>
              </a:rPr>
              <a:t> (FAFSA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altLang="en-US" dirty="0"/>
              <a:t>form and return at a later time to complete and submit the application. </a:t>
            </a:r>
            <a:r>
              <a:rPr lang="en-US" sz="1200" kern="1200" dirty="0">
                <a:solidFill>
                  <a:schemeClr val="tx1"/>
                </a:solidFill>
                <a:effectLst/>
                <a:latin typeface="+mn-lt"/>
                <a:ea typeface="+mn-ea"/>
                <a:cs typeface="+mn-cs"/>
              </a:rPr>
              <a:t>The application is saved for 45 days, unless the applicant submits their application for processing prior to that</a:t>
            </a:r>
            <a:r>
              <a:rPr lang="en-US" altLang="en-US" dirty="0"/>
              <a:t>. Additionally, the Save Key provides applicants a way</a:t>
            </a:r>
            <a:r>
              <a:rPr lang="en-US" sz="1200" b="0" i="0" kern="1200" dirty="0">
                <a:solidFill>
                  <a:schemeClr val="tx1"/>
                </a:solidFill>
                <a:effectLst/>
                <a:latin typeface="+mn-lt"/>
                <a:ea typeface="+mn-ea"/>
                <a:cs typeface="+mn-cs"/>
              </a:rPr>
              <a:t> to share access to their FAFSA form or correction if their parent(s) needs to add information or sign it.</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16</a:t>
            </a:fld>
            <a:endParaRPr lang="en-US" dirty="0"/>
          </a:p>
        </p:txBody>
      </p:sp>
    </p:spTree>
    <p:extLst>
      <p:ext uri="{BB962C8B-B14F-4D97-AF65-F5344CB8AC3E}">
        <p14:creationId xmlns:p14="http://schemas.microsoft.com/office/powerpoint/2010/main" val="298922498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“My FAFSA” view, when signatures are missing on a submitted FAFSA form.</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160</a:t>
            </a:fld>
            <a:endParaRPr lang="en-US" dirty="0"/>
          </a:p>
        </p:txBody>
      </p:sp>
    </p:spTree>
    <p:extLst>
      <p:ext uri="{BB962C8B-B14F-4D97-AF65-F5344CB8AC3E}">
        <p14:creationId xmlns:p14="http://schemas.microsoft.com/office/powerpoint/2010/main" val="145383812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“Signature Status” view for a dependent applicant.</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161</a:t>
            </a:fld>
            <a:endParaRPr lang="en-US" dirty="0"/>
          </a:p>
        </p:txBody>
      </p:sp>
    </p:spTree>
    <p:extLst>
      <p:ext uri="{BB962C8B-B14F-4D97-AF65-F5344CB8AC3E}">
        <p14:creationId xmlns:p14="http://schemas.microsoft.com/office/powerpoint/2010/main" val="323638949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“Agreement</a:t>
            </a:r>
            <a:r>
              <a:rPr lang="en-US" altLang="en-US" baseline="0" dirty="0"/>
              <a:t> of Terms</a:t>
            </a:r>
            <a:r>
              <a:rPr lang="en-US" altLang="en-US" dirty="0"/>
              <a:t>”</a:t>
            </a:r>
            <a:r>
              <a:rPr lang="en-US" altLang="en-US" baseline="0" dirty="0"/>
              <a:t> </a:t>
            </a:r>
            <a:r>
              <a:rPr lang="en-US" altLang="en-US" dirty="0"/>
              <a:t>Parent Signature view for a dependent applicant.</a:t>
            </a:r>
          </a:p>
        </p:txBody>
      </p:sp>
      <p:sp>
        <p:nvSpPr>
          <p:cNvPr id="4" name="Slide Number Placeholder 3"/>
          <p:cNvSpPr>
            <a:spLocks noGrp="1"/>
          </p:cNvSpPr>
          <p:nvPr>
            <p:ph type="sldNum" sz="quarter" idx="10"/>
          </p:nvPr>
        </p:nvSpPr>
        <p:spPr/>
        <p:txBody>
          <a:bodyPr/>
          <a:lstStyle/>
          <a:p>
            <a:fld id="{C49312DC-84F5-408B-947F-EAE8AD61D853}" type="slidenum">
              <a:rPr lang="en-US" smtClean="0"/>
              <a:t>162</a:t>
            </a:fld>
            <a:endParaRPr lang="en-US" dirty="0"/>
          </a:p>
        </p:txBody>
      </p:sp>
    </p:spTree>
    <p:extLst>
      <p:ext uri="{BB962C8B-B14F-4D97-AF65-F5344CB8AC3E}">
        <p14:creationId xmlns:p14="http://schemas.microsoft.com/office/powerpoint/2010/main" val="34699125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“Signature</a:t>
            </a:r>
            <a:r>
              <a:rPr lang="en-US" altLang="en-US" baseline="0" dirty="0"/>
              <a:t> Options</a:t>
            </a:r>
            <a:r>
              <a:rPr lang="en-US" altLang="en-US" dirty="0"/>
              <a:t>” view for a dependent applicant.</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163</a:t>
            </a:fld>
            <a:endParaRPr lang="en-US" dirty="0"/>
          </a:p>
        </p:txBody>
      </p:sp>
    </p:spTree>
    <p:extLst>
      <p:ext uri="{BB962C8B-B14F-4D97-AF65-F5344CB8AC3E}">
        <p14:creationId xmlns:p14="http://schemas.microsoft.com/office/powerpoint/2010/main" val="296850990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“Which Parent Signs” view for a dependent applicant.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r>
              <a:rPr lang="en-US" dirty="0"/>
              <a:t>Allows the user to select which parent will be signing the application.</a:t>
            </a:r>
          </a:p>
          <a:p>
            <a:endParaRPr lang="en-US" dirty="0"/>
          </a:p>
          <a:p>
            <a:r>
              <a:rPr lang="en-US" dirty="0"/>
              <a:t>The choice between parents is only present if information was provided for two parents.  Otherwise, this view does not display.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164</a:t>
            </a:fld>
            <a:endParaRPr lang="en-US" dirty="0"/>
          </a:p>
        </p:txBody>
      </p:sp>
    </p:spTree>
    <p:extLst>
      <p:ext uri="{BB962C8B-B14F-4D97-AF65-F5344CB8AC3E}">
        <p14:creationId xmlns:p14="http://schemas.microsoft.com/office/powerpoint/2010/main" val="13894830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“Sign With</a:t>
            </a:r>
            <a:r>
              <a:rPr lang="en-US" altLang="en-US" baseline="0" dirty="0"/>
              <a:t> an FSA ID</a:t>
            </a:r>
            <a:r>
              <a:rPr lang="en-US" altLang="en-US" dirty="0"/>
              <a:t>” view for a dependent applicant.</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165</a:t>
            </a:fld>
            <a:endParaRPr lang="en-US" dirty="0"/>
          </a:p>
        </p:txBody>
      </p:sp>
    </p:spTree>
    <p:extLst>
      <p:ext uri="{BB962C8B-B14F-4D97-AF65-F5344CB8AC3E}">
        <p14:creationId xmlns:p14="http://schemas.microsoft.com/office/powerpoint/2010/main" val="83535558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“Signature Status” view for a dependent applicant</a:t>
            </a:r>
            <a:r>
              <a:rPr lang="en-US" altLang="en-US" baseline="0" dirty="0"/>
              <a:t> after parent signs electronically</a:t>
            </a:r>
            <a:r>
              <a:rPr lang="en-US" altLang="en-US" dirty="0"/>
              <a:t>.</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166</a:t>
            </a:fld>
            <a:endParaRPr lang="en-US" dirty="0"/>
          </a:p>
        </p:txBody>
      </p:sp>
    </p:spTree>
    <p:extLst>
      <p:ext uri="{BB962C8B-B14F-4D97-AF65-F5344CB8AC3E}">
        <p14:creationId xmlns:p14="http://schemas.microsoft.com/office/powerpoint/2010/main" val="107033570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“Confirmation Page” view for dependent applicant after parent signature has</a:t>
            </a:r>
            <a:r>
              <a:rPr lang="en-US" altLang="en-US" baseline="0" dirty="0"/>
              <a:t> been provided</a:t>
            </a:r>
            <a:r>
              <a:rPr lang="en-US" altLang="en-US" dirty="0"/>
              <a:t>.</a:t>
            </a:r>
            <a:r>
              <a:rPr lang="en-US" altLang="en-US" baseline="0" dirty="0"/>
              <a:t> </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167</a:t>
            </a:fld>
            <a:endParaRPr lang="en-US" dirty="0"/>
          </a:p>
        </p:txBody>
      </p:sp>
    </p:spTree>
    <p:extLst>
      <p:ext uri="{BB962C8B-B14F-4D97-AF65-F5344CB8AC3E}">
        <p14:creationId xmlns:p14="http://schemas.microsoft.com/office/powerpoint/2010/main" val="646469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Account Management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168</a:t>
            </a:fld>
            <a:endParaRPr lang="en-US" dirty="0"/>
          </a:p>
        </p:txBody>
      </p:sp>
    </p:spTree>
    <p:extLst>
      <p:ext uri="{BB962C8B-B14F-4D97-AF65-F5344CB8AC3E}">
        <p14:creationId xmlns:p14="http://schemas.microsoft.com/office/powerpoint/2010/main" val="28065311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“My FAFSA” view where the user can select “User Account Management” to manage their FSA ID.</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169</a:t>
            </a:fld>
            <a:endParaRPr lang="en-US" dirty="0"/>
          </a:p>
        </p:txBody>
      </p:sp>
    </p:spTree>
    <p:extLst>
      <p:ext uri="{BB962C8B-B14F-4D97-AF65-F5344CB8AC3E}">
        <p14:creationId xmlns:p14="http://schemas.microsoft.com/office/powerpoint/2010/main" val="2591064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“Introduction”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Each topic has accordion</a:t>
            </a:r>
            <a:r>
              <a:rPr lang="en-US" altLang="en-US" baseline="0" dirty="0"/>
              <a:t> functionality that can be expanded and contracted to reveal or conceal additional information.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17</a:t>
            </a:fld>
            <a:endParaRPr lang="en-US" dirty="0"/>
          </a:p>
        </p:txBody>
      </p:sp>
    </p:spTree>
    <p:extLst>
      <p:ext uri="{BB962C8B-B14F-4D97-AF65-F5344CB8AC3E}">
        <p14:creationId xmlns:p14="http://schemas.microsoft.com/office/powerpoint/2010/main" val="42659929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 “My FSA ID Log In”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Note: From this page, the applicant can select to retrieve a forgotten username or password or can create an account.</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170</a:t>
            </a:fld>
            <a:endParaRPr lang="en-US" dirty="0"/>
          </a:p>
        </p:txBody>
      </p:sp>
    </p:spTree>
    <p:extLst>
      <p:ext uri="{BB962C8B-B14F-4D97-AF65-F5344CB8AC3E}">
        <p14:creationId xmlns:p14="http://schemas.microsoft.com/office/powerpoint/2010/main" val="421027810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Auto-Zero EFC (skipping the remaining financial questions) title slide. </a:t>
            </a:r>
          </a:p>
        </p:txBody>
      </p:sp>
      <p:sp>
        <p:nvSpPr>
          <p:cNvPr id="4" name="Slide Number Placeholder 3"/>
          <p:cNvSpPr>
            <a:spLocks noGrp="1"/>
          </p:cNvSpPr>
          <p:nvPr>
            <p:ph type="sldNum" sz="quarter" idx="10"/>
          </p:nvPr>
        </p:nvSpPr>
        <p:spPr/>
        <p:txBody>
          <a:bodyPr/>
          <a:lstStyle/>
          <a:p>
            <a:fld id="{9506C930-0C39-C14E-9A81-5D25950FD497}" type="slidenum">
              <a:rPr lang="en-US" smtClean="0"/>
              <a:t>171</a:t>
            </a:fld>
            <a:endParaRPr lang="en-US" dirty="0"/>
          </a:p>
        </p:txBody>
      </p:sp>
    </p:spTree>
    <p:extLst>
      <p:ext uri="{BB962C8B-B14F-4D97-AF65-F5344CB8AC3E}">
        <p14:creationId xmlns:p14="http://schemas.microsoft.com/office/powerpoint/2010/main" val="358183171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t>2021-22 “Parent Tax Filing Status” view.</a:t>
            </a:r>
          </a:p>
          <a:p>
            <a:endParaRPr lang="en-US" altLang="en-US" baseline="0" dirty="0"/>
          </a:p>
          <a:p>
            <a:r>
              <a:rPr lang="en-US" altLang="en-US" baseline="0" dirty="0"/>
              <a:t>Note: In this scenario the parent will be eligible for Auto-Zero EFC.</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172</a:t>
            </a:fld>
            <a:endParaRPr lang="en-US" dirty="0"/>
          </a:p>
        </p:txBody>
      </p:sp>
    </p:spTree>
    <p:extLst>
      <p:ext uri="{BB962C8B-B14F-4D97-AF65-F5344CB8AC3E}">
        <p14:creationId xmlns:p14="http://schemas.microsoft.com/office/powerpoint/2010/main" val="272642542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Income from</a:t>
            </a:r>
            <a:r>
              <a:rPr lang="en-US" altLang="en-US" baseline="0" dirty="0"/>
              <a:t> Work</a:t>
            </a:r>
            <a:r>
              <a:rPr lang="en-US" altLang="en-US" dirty="0"/>
              <a: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173</a:t>
            </a:fld>
            <a:endParaRPr lang="en-US" dirty="0"/>
          </a:p>
        </p:txBody>
      </p:sp>
    </p:spTree>
    <p:extLst>
      <p:ext uri="{BB962C8B-B14F-4D97-AF65-F5344CB8AC3E}">
        <p14:creationId xmlns:p14="http://schemas.microsoft.com/office/powerpoint/2010/main" val="213581330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a:t>
            </a:r>
            <a:r>
              <a:rPr lang="en-US" altLang="en-US" baseline="0" dirty="0"/>
              <a:t> Skip Remaining Questions</a:t>
            </a:r>
            <a:r>
              <a:rPr lang="en-US" altLang="en-US" dirty="0"/>
              <a:t>” view for a dependent applicant who qualifies for an Auto-Zero EFC.</a:t>
            </a:r>
          </a:p>
          <a:p>
            <a:endParaRPr lang="en-US" altLang="en-US" dirty="0"/>
          </a:p>
          <a:p>
            <a:r>
              <a:rPr lang="en-US" altLang="en-US" dirty="0"/>
              <a:t>When the applicant’s parent qualifies for an Auto-Zero EFC, they may be given the option to skip the remaining financial questions on the FAFSA </a:t>
            </a:r>
            <a:r>
              <a:rPr lang="en-US" altLang="en-US" b="1" dirty="0"/>
              <a:t>(depending on the applicant’s state of legal residence)</a:t>
            </a:r>
            <a:r>
              <a:rPr lang="en-US" altLang="en-US" dirty="0"/>
              <a:t>. If the applicant answers “Yes” to the “Skipping” question, they skip the remaining financial questions and are taken directly to the “Sign and Submit” view.</a:t>
            </a:r>
          </a:p>
          <a:p>
            <a:endParaRPr lang="en-US" altLang="en-US" dirty="0"/>
          </a:p>
          <a:p>
            <a:r>
              <a:rPr lang="en-US" altLang="en-US" dirty="0"/>
              <a:t>The example in this screenshot displays the “Parent</a:t>
            </a:r>
            <a:r>
              <a:rPr lang="en-US" altLang="en-US" baseline="0" dirty="0"/>
              <a:t> Skip Remaining Questions</a:t>
            </a:r>
            <a:r>
              <a:rPr lang="en-US" altLang="en-US" dirty="0"/>
              <a:t>” view for a dependent applicant, where the “Skipping” question is displayed. In this example, the applicant has chosen to skip the remaining financial questions. The remaining financial questions will be skipped for the parent, and </a:t>
            </a:r>
            <a:r>
              <a:rPr lang="en-US" altLang="en-US" u="sng" dirty="0"/>
              <a:t>all</a:t>
            </a:r>
            <a:r>
              <a:rPr lang="en-US" altLang="en-US" dirty="0"/>
              <a:t> financial questions will be skipped for the applicant.</a:t>
            </a:r>
          </a:p>
          <a:p>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174</a:t>
            </a:fld>
            <a:endParaRPr lang="en-US" dirty="0"/>
          </a:p>
        </p:txBody>
      </p:sp>
    </p:spTree>
    <p:extLst>
      <p:ext uri="{BB962C8B-B14F-4D97-AF65-F5344CB8AC3E}">
        <p14:creationId xmlns:p14="http://schemas.microsoft.com/office/powerpoint/2010/main" val="351888932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Circumstances/Impact</a:t>
            </a:r>
            <a:r>
              <a:rPr lang="en-US" baseline="0" dirty="0"/>
              <a:t> of Not Providing Parent Information title slide.</a:t>
            </a:r>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175</a:t>
            </a:fld>
            <a:endParaRPr lang="en-US" dirty="0"/>
          </a:p>
        </p:txBody>
      </p:sp>
    </p:spTree>
    <p:extLst>
      <p:ext uri="{BB962C8B-B14F-4D97-AF65-F5344CB8AC3E}">
        <p14:creationId xmlns:p14="http://schemas.microsoft.com/office/powerpoint/2010/main" val="225052161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“Dependent Student” view.</a:t>
            </a:r>
          </a:p>
          <a:p>
            <a:endParaRPr lang="en-US" dirty="0"/>
          </a:p>
          <a:p>
            <a:r>
              <a:rPr lang="en-US" sz="1200" kern="1200" dirty="0">
                <a:solidFill>
                  <a:schemeClr val="tx1"/>
                </a:solidFill>
                <a:effectLst/>
                <a:latin typeface="+mn-lt"/>
                <a:ea typeface="+mn-ea"/>
                <a:cs typeface="+mn-cs"/>
              </a:rPr>
              <a:t>If the dependent applicant is unable to provide parental data on the FAFSA form, they should select “I am unable to provide information about my parent(s).” The applicant should then click “Next” to be taken to the “Impact of not Providing Parent Information” view.” </a:t>
            </a: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176</a:t>
            </a:fld>
            <a:endParaRPr lang="en-US" dirty="0"/>
          </a:p>
        </p:txBody>
      </p:sp>
    </p:spTree>
    <p:extLst>
      <p:ext uri="{BB962C8B-B14F-4D97-AF65-F5344CB8AC3E}">
        <p14:creationId xmlns:p14="http://schemas.microsoft.com/office/powerpoint/2010/main" val="115772772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“Impact of Not Providing</a:t>
            </a:r>
            <a:r>
              <a:rPr lang="en-US" baseline="0" dirty="0"/>
              <a:t> Parent Information</a:t>
            </a:r>
            <a:r>
              <a:rPr lang="en-US" dirty="0"/>
              <a:t>” view.  </a:t>
            </a:r>
          </a:p>
          <a:p>
            <a:endParaRPr lang="en-US" dirty="0"/>
          </a:p>
          <a:p>
            <a:r>
              <a:rPr lang="en-US" altLang="en-US" dirty="0"/>
              <a:t>This view notifies</a:t>
            </a:r>
            <a:r>
              <a:rPr lang="en-US" altLang="en-US" baseline="0" dirty="0"/>
              <a:t> the applicant that although they’re allowed to skip parent information, an EFC will not be generated and they must follow up with their financial aid administrator in order to complete their FAFSA form and receive an EFC.</a:t>
            </a:r>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177</a:t>
            </a:fld>
            <a:endParaRPr lang="en-US" dirty="0"/>
          </a:p>
        </p:txBody>
      </p:sp>
    </p:spTree>
    <p:extLst>
      <p:ext uri="{BB962C8B-B14F-4D97-AF65-F5344CB8AC3E}">
        <p14:creationId xmlns:p14="http://schemas.microsoft.com/office/powerpoint/2010/main" val="236683877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“Special Circumstances Qualifications” view.</a:t>
            </a:r>
          </a:p>
          <a:p>
            <a:endParaRPr lang="en-US" dirty="0"/>
          </a:p>
          <a:p>
            <a:r>
              <a:rPr lang="en-US" dirty="0"/>
              <a:t>The applicant will be given examples of what would be considered special circumstances and some examples</a:t>
            </a:r>
            <a:r>
              <a:rPr lang="en-US" baseline="0" dirty="0"/>
              <a:t> of what would not be considered special circumstances.</a:t>
            </a:r>
          </a:p>
          <a:p>
            <a:endParaRPr lang="en-US" baseline="0" dirty="0"/>
          </a:p>
          <a:p>
            <a:pPr>
              <a:defRPr/>
            </a:pPr>
            <a:r>
              <a:rPr lang="en-US" dirty="0"/>
              <a:t>The applicant will then be taken to the “Special Circumstances” view, where they can either:</a:t>
            </a:r>
          </a:p>
          <a:p>
            <a:pPr marL="230566" indent="-230566">
              <a:buFontTx/>
              <a:buAutoNum type="arabicPeriod"/>
              <a:defRPr/>
            </a:pPr>
            <a:r>
              <a:rPr lang="en-US" dirty="0"/>
              <a:t>Correct their response from the previous view and be given the opportunity to provide parental information,</a:t>
            </a:r>
          </a:p>
          <a:p>
            <a:pPr marL="230566" indent="-230566">
              <a:buFontTx/>
              <a:buAutoNum type="arabicPeriod"/>
              <a:defRPr/>
            </a:pPr>
            <a:r>
              <a:rPr lang="en-US" dirty="0"/>
              <a:t>Select the response “I have a special circumstance…” or,</a:t>
            </a:r>
          </a:p>
          <a:p>
            <a:pPr marL="230566" indent="-230566">
              <a:buFontTx/>
              <a:buAutoNum type="arabicPeriod"/>
              <a:defRPr/>
            </a:pPr>
            <a:r>
              <a:rPr lang="en-US" dirty="0"/>
              <a:t>Select a response stating that they do not have a special circumstance, but are unable to provide parental information.</a:t>
            </a:r>
          </a:p>
          <a:p>
            <a:pPr marL="230566" indent="-230566">
              <a:buFontTx/>
              <a:buAutoNum type="arabicPeriod"/>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 this example, the applicant has selected “I have a special circumstance and am unable to provide information</a:t>
            </a:r>
            <a:r>
              <a:rPr lang="en-US" baseline="0" dirty="0"/>
              <a:t> about my </a:t>
            </a:r>
            <a:r>
              <a:rPr lang="en-US" dirty="0"/>
              <a:t>parent(s).” The applicant can then click “Next.”</a:t>
            </a:r>
          </a:p>
          <a:p>
            <a:endParaRPr lang="en-US" dirty="0"/>
          </a:p>
          <a:p>
            <a:endParaRPr lang="en-US" altLang="en-US" baseline="0" dirty="0"/>
          </a:p>
          <a:p>
            <a:endParaRPr lang="en-US" dirty="0"/>
          </a:p>
          <a:p>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178</a:t>
            </a:fld>
            <a:endParaRPr lang="en-US" dirty="0"/>
          </a:p>
        </p:txBody>
      </p:sp>
    </p:spTree>
    <p:extLst>
      <p:ext uri="{BB962C8B-B14F-4D97-AF65-F5344CB8AC3E}">
        <p14:creationId xmlns:p14="http://schemas.microsoft.com/office/powerpoint/2010/main" val="3340769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Tax Filing Status” view.</a:t>
            </a:r>
          </a:p>
          <a:p>
            <a:endParaRPr lang="en-US" dirty="0"/>
          </a:p>
          <a:p>
            <a:r>
              <a:rPr lang="en-US" dirty="0"/>
              <a:t>The applicant chose that they have a special circumstance therefore</a:t>
            </a:r>
            <a:r>
              <a:rPr lang="en-US" baseline="0" dirty="0"/>
              <a:t> they</a:t>
            </a:r>
            <a:r>
              <a:rPr lang="en-US" dirty="0"/>
              <a:t> will be allowed to skip</a:t>
            </a:r>
            <a:r>
              <a:rPr lang="en-US" baseline="0" dirty="0"/>
              <a:t> parent information.  The applicant will need to contact their financial aid administrator at the college for further instruction.</a:t>
            </a:r>
          </a:p>
        </p:txBody>
      </p:sp>
      <p:sp>
        <p:nvSpPr>
          <p:cNvPr id="4" name="Slide Number Placeholder 3"/>
          <p:cNvSpPr>
            <a:spLocks noGrp="1"/>
          </p:cNvSpPr>
          <p:nvPr>
            <p:ph type="sldNum" sz="quarter" idx="10"/>
          </p:nvPr>
        </p:nvSpPr>
        <p:spPr/>
        <p:txBody>
          <a:bodyPr/>
          <a:lstStyle/>
          <a:p>
            <a:fld id="{C49312DC-84F5-408B-947F-EAE8AD61D853}" type="slidenum">
              <a:rPr lang="en-US" smtClean="0"/>
              <a:t>179</a:t>
            </a:fld>
            <a:endParaRPr lang="en-US" dirty="0"/>
          </a:p>
        </p:txBody>
      </p:sp>
    </p:spTree>
    <p:extLst>
      <p:ext uri="{BB962C8B-B14F-4D97-AF65-F5344CB8AC3E}">
        <p14:creationId xmlns:p14="http://schemas.microsoft.com/office/powerpoint/2010/main" val="1284792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Dependent Student with Parental Data title</a:t>
            </a:r>
            <a:r>
              <a:rPr lang="en-US" altLang="en-US" baseline="0" dirty="0"/>
              <a:t> slide </a:t>
            </a:r>
            <a:r>
              <a:rPr lang="en-US" altLang="en-US" dirty="0"/>
              <a:t>– logged in as an applicant. </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dirty="0"/>
          </a:p>
        </p:txBody>
      </p:sp>
    </p:spTree>
    <p:extLst>
      <p:ext uri="{BB962C8B-B14F-4D97-AF65-F5344CB8AC3E}">
        <p14:creationId xmlns:p14="http://schemas.microsoft.com/office/powerpoint/2010/main" val="30785732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Circumstances</a:t>
            </a:r>
            <a:r>
              <a:rPr lang="en-US" baseline="0" dirty="0"/>
              <a:t> – Unsubsidized Loan Only title slide.</a:t>
            </a:r>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180</a:t>
            </a:fld>
            <a:endParaRPr lang="en-US" dirty="0"/>
          </a:p>
        </p:txBody>
      </p:sp>
    </p:spTree>
    <p:extLst>
      <p:ext uri="{BB962C8B-B14F-4D97-AF65-F5344CB8AC3E}">
        <p14:creationId xmlns:p14="http://schemas.microsoft.com/office/powerpoint/2010/main" val="319606052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“Dependent Student” view.</a:t>
            </a:r>
          </a:p>
          <a:p>
            <a:endParaRPr lang="en-US" dirty="0"/>
          </a:p>
          <a:p>
            <a:r>
              <a:rPr lang="en-US" sz="1200" kern="1200" dirty="0">
                <a:solidFill>
                  <a:schemeClr val="tx1"/>
                </a:solidFill>
                <a:effectLst/>
                <a:latin typeface="+mn-lt"/>
                <a:ea typeface="+mn-ea"/>
                <a:cs typeface="+mn-cs"/>
              </a:rPr>
              <a:t>If the dependent applicant is unable to provide parental data on the FAFSA, they should select “I am unable to provide information about my parent(s).” The applicant should then click “Next” to be taken to the “Impact of not Providing Parent Information” view.” </a:t>
            </a: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181</a:t>
            </a:fld>
            <a:endParaRPr lang="en-US" dirty="0"/>
          </a:p>
        </p:txBody>
      </p:sp>
    </p:spTree>
    <p:extLst>
      <p:ext uri="{BB962C8B-B14F-4D97-AF65-F5344CB8AC3E}">
        <p14:creationId xmlns:p14="http://schemas.microsoft.com/office/powerpoint/2010/main" val="38420468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“Impact of Not Providing</a:t>
            </a:r>
            <a:r>
              <a:rPr lang="en-US" baseline="0" dirty="0"/>
              <a:t> Parent Information</a:t>
            </a:r>
            <a:r>
              <a:rPr lang="en-US" dirty="0"/>
              <a:t>” view.  </a:t>
            </a:r>
          </a:p>
          <a:p>
            <a:endParaRPr lang="en-US" dirty="0"/>
          </a:p>
          <a:p>
            <a:r>
              <a:rPr lang="en-US" altLang="en-US" dirty="0"/>
              <a:t>The view notifies</a:t>
            </a:r>
            <a:r>
              <a:rPr lang="en-US" altLang="en-US" baseline="0" dirty="0"/>
              <a:t> the applicant that although they’re allowed to skip parent information, an EFC will not be generated and they must follow up with their financial aid administrator in order to complete their FAFSA form and receive an EFC.</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182</a:t>
            </a:fld>
            <a:endParaRPr lang="en-US" dirty="0"/>
          </a:p>
        </p:txBody>
      </p:sp>
    </p:spTree>
    <p:extLst>
      <p:ext uri="{BB962C8B-B14F-4D97-AF65-F5344CB8AC3E}">
        <p14:creationId xmlns:p14="http://schemas.microsoft.com/office/powerpoint/2010/main" val="69542157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“Special Circumstances Qualifications” view.</a:t>
            </a:r>
          </a:p>
          <a:p>
            <a:endParaRPr lang="en-US" altLang="en-US" dirty="0"/>
          </a:p>
          <a:p>
            <a:r>
              <a:rPr lang="en-US" altLang="en-US" dirty="0"/>
              <a:t>The applicant selects “I do not have a special circumstance , and am submitting my FAFSA without parent information to apply for an unsubsidized loan only” and clicks “Next.”</a:t>
            </a:r>
          </a:p>
        </p:txBody>
      </p:sp>
      <p:sp>
        <p:nvSpPr>
          <p:cNvPr id="4" name="Slide Number Placeholder 3"/>
          <p:cNvSpPr>
            <a:spLocks noGrp="1"/>
          </p:cNvSpPr>
          <p:nvPr>
            <p:ph type="sldNum" sz="quarter" idx="10"/>
          </p:nvPr>
        </p:nvSpPr>
        <p:spPr/>
        <p:txBody>
          <a:bodyPr/>
          <a:lstStyle/>
          <a:p>
            <a:fld id="{C49312DC-84F5-408B-947F-EAE8AD61D853}" type="slidenum">
              <a:rPr lang="en-US" smtClean="0"/>
              <a:t>183</a:t>
            </a:fld>
            <a:endParaRPr lang="en-US" dirty="0"/>
          </a:p>
        </p:txBody>
      </p:sp>
    </p:spTree>
    <p:extLst>
      <p:ext uri="{BB962C8B-B14F-4D97-AF65-F5344CB8AC3E}">
        <p14:creationId xmlns:p14="http://schemas.microsoft.com/office/powerpoint/2010/main" val="205187734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Tax Filing Status” view.</a:t>
            </a:r>
          </a:p>
          <a:p>
            <a:endParaRPr lang="en-US" dirty="0"/>
          </a:p>
          <a:p>
            <a:r>
              <a:rPr lang="en-US" dirty="0"/>
              <a:t>The applicant chose that they do</a:t>
            </a:r>
            <a:r>
              <a:rPr lang="en-US" baseline="0" dirty="0"/>
              <a:t> not have a </a:t>
            </a:r>
            <a:r>
              <a:rPr lang="en-US" dirty="0"/>
              <a:t>special circumstance and</a:t>
            </a:r>
            <a:r>
              <a:rPr lang="en-US" baseline="0" dirty="0"/>
              <a:t> will continue the application without parent information.  The applicant </a:t>
            </a:r>
            <a:r>
              <a:rPr lang="en-US" dirty="0"/>
              <a:t>will be allowed to skip</a:t>
            </a:r>
            <a:r>
              <a:rPr lang="en-US" baseline="0" dirty="0"/>
              <a:t> parent information, but will only be considered for an unsubsidized loan.  The applicant will need to contact their financial aid administrator at the college to request consideration for an unsubsidized loan.</a:t>
            </a:r>
          </a:p>
          <a:p>
            <a:endParaRPr lang="en-US" baseline="0" dirty="0"/>
          </a:p>
          <a:p>
            <a:endParaRPr lang="en-US" dirty="0"/>
          </a:p>
          <a:p>
            <a:endParaRPr lang="en-US" alt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184</a:t>
            </a:fld>
            <a:endParaRPr lang="en-US" dirty="0"/>
          </a:p>
        </p:txBody>
      </p:sp>
    </p:spTree>
    <p:extLst>
      <p:ext uri="{BB962C8B-B14F-4D97-AF65-F5344CB8AC3E}">
        <p14:creationId xmlns:p14="http://schemas.microsoft.com/office/powerpoint/2010/main" val="379314780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Homeless</a:t>
            </a:r>
            <a:r>
              <a:rPr lang="en-US" baseline="0" dirty="0"/>
              <a:t> Circumstance title s</a:t>
            </a:r>
            <a:r>
              <a:rPr lang="en-US" dirty="0"/>
              <a:t>lide.</a:t>
            </a:r>
          </a:p>
        </p:txBody>
      </p:sp>
      <p:sp>
        <p:nvSpPr>
          <p:cNvPr id="4" name="Slide Number Placeholder 3"/>
          <p:cNvSpPr>
            <a:spLocks noGrp="1"/>
          </p:cNvSpPr>
          <p:nvPr>
            <p:ph type="sldNum" sz="quarter" idx="10"/>
          </p:nvPr>
        </p:nvSpPr>
        <p:spPr/>
        <p:txBody>
          <a:bodyPr/>
          <a:lstStyle/>
          <a:p>
            <a:fld id="{9506C930-0C39-C14E-9A81-5D25950FD497}" type="slidenum">
              <a:rPr lang="en-US" smtClean="0"/>
              <a:t>185</a:t>
            </a:fld>
            <a:endParaRPr lang="en-US" dirty="0"/>
          </a:p>
        </p:txBody>
      </p:sp>
    </p:spTree>
    <p:extLst>
      <p:ext uri="{BB962C8B-B14F-4D97-AF65-F5344CB8AC3E}">
        <p14:creationId xmlns:p14="http://schemas.microsoft.com/office/powerpoint/2010/main" val="117012476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Homelessness Filter Question” view.</a:t>
            </a:r>
          </a:p>
        </p:txBody>
      </p:sp>
      <p:sp>
        <p:nvSpPr>
          <p:cNvPr id="4" name="Slide Number Placeholder 3"/>
          <p:cNvSpPr>
            <a:spLocks noGrp="1"/>
          </p:cNvSpPr>
          <p:nvPr>
            <p:ph type="sldNum" sz="quarter" idx="10"/>
          </p:nvPr>
        </p:nvSpPr>
        <p:spPr/>
        <p:txBody>
          <a:bodyPr/>
          <a:lstStyle/>
          <a:p>
            <a:fld id="{C49312DC-84F5-408B-947F-EAE8AD61D853}" type="slidenum">
              <a:rPr lang="en-US" smtClean="0"/>
              <a:t>186</a:t>
            </a:fld>
            <a:endParaRPr lang="en-US" dirty="0"/>
          </a:p>
        </p:txBody>
      </p:sp>
    </p:spTree>
    <p:extLst>
      <p:ext uri="{BB962C8B-B14F-4D97-AF65-F5344CB8AC3E}">
        <p14:creationId xmlns:p14="http://schemas.microsoft.com/office/powerpoint/2010/main" val="247771076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“Student</a:t>
            </a:r>
            <a:r>
              <a:rPr lang="en-US" altLang="en-US" baseline="0" dirty="0"/>
              <a:t> Homelessness Questions” view.  </a:t>
            </a:r>
          </a:p>
          <a:p>
            <a:endParaRPr lang="en-US" altLang="en-US" dirty="0"/>
          </a:p>
          <a:p>
            <a:r>
              <a:rPr lang="en-US" altLang="en-US" dirty="0"/>
              <a:t>The applicant now has the option to check</a:t>
            </a:r>
            <a:r>
              <a:rPr lang="en-US" altLang="en-US" baseline="0" dirty="0"/>
              <a:t> which entity made the determination or select “None of the above.”</a:t>
            </a:r>
          </a:p>
          <a:p>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In this example, the applicant chooses one of the three choices designated as an acceptable entity for being recognized as an unaccompanied youth who is homeless.</a:t>
            </a:r>
          </a:p>
          <a:p>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applicant should click the “Next” button.</a:t>
            </a:r>
            <a:r>
              <a:rPr lang="en-US" altLang="en-US" baseline="0" dirty="0"/>
              <a:t> T</a:t>
            </a:r>
            <a:r>
              <a:rPr lang="en-US" altLang="en-US" dirty="0"/>
              <a:t>hey will then skip the parental information views and go directly to the Student Household Info views.</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187</a:t>
            </a:fld>
            <a:endParaRPr lang="en-US" dirty="0"/>
          </a:p>
        </p:txBody>
      </p:sp>
    </p:spTree>
    <p:extLst>
      <p:ext uri="{BB962C8B-B14F-4D97-AF65-F5344CB8AC3E}">
        <p14:creationId xmlns:p14="http://schemas.microsoft.com/office/powerpoint/2010/main" val="364754525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“Student Household Info</a:t>
            </a:r>
            <a:r>
              <a:rPr lang="en-US" altLang="en-US" baseline="0" dirty="0"/>
              <a:t>” view.</a:t>
            </a:r>
          </a:p>
          <a:p>
            <a:endParaRPr lang="en-US" altLang="en-US" baseline="0" dirty="0"/>
          </a:p>
          <a:p>
            <a:r>
              <a:rPr lang="en-US" altLang="en-US" baseline="0" dirty="0"/>
              <a:t>The applicant will be taken to the student household info page with household size displaying as 1. The applicant will then proceed with the application as an independent.</a:t>
            </a:r>
          </a:p>
        </p:txBody>
      </p:sp>
      <p:sp>
        <p:nvSpPr>
          <p:cNvPr id="4" name="Slide Number Placeholder 3"/>
          <p:cNvSpPr>
            <a:spLocks noGrp="1"/>
          </p:cNvSpPr>
          <p:nvPr>
            <p:ph type="sldNum" sz="quarter" idx="10"/>
          </p:nvPr>
        </p:nvSpPr>
        <p:spPr/>
        <p:txBody>
          <a:bodyPr/>
          <a:lstStyle/>
          <a:p>
            <a:fld id="{C49312DC-84F5-408B-947F-EAE8AD61D853}" type="slidenum">
              <a:rPr lang="en-US" smtClean="0"/>
              <a:t>188</a:t>
            </a:fld>
            <a:endParaRPr lang="en-US" dirty="0"/>
          </a:p>
        </p:txBody>
      </p:sp>
    </p:spTree>
    <p:extLst>
      <p:ext uri="{BB962C8B-B14F-4D97-AF65-F5344CB8AC3E}">
        <p14:creationId xmlns:p14="http://schemas.microsoft.com/office/powerpoint/2010/main" val="273474478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Homelessness Filter Question” view.</a:t>
            </a:r>
          </a:p>
          <a:p>
            <a:endParaRPr lang="en-US" dirty="0"/>
          </a:p>
          <a:p>
            <a:r>
              <a:rPr lang="en-US" dirty="0"/>
              <a:t>Note: In this scenario the </a:t>
            </a:r>
            <a:r>
              <a:rPr lang="en-US" altLang="en-US" dirty="0"/>
              <a:t>applicant</a:t>
            </a:r>
            <a:r>
              <a:rPr lang="en-US" dirty="0"/>
              <a:t> indicates they are homeless</a:t>
            </a:r>
            <a:r>
              <a:rPr lang="en-US" baseline="0" dirty="0"/>
              <a:t>, but does not meet any of the criteria for</a:t>
            </a:r>
            <a:r>
              <a:rPr lang="en-US" dirty="0"/>
              <a:t> determination that they were at any time on or after</a:t>
            </a:r>
            <a:r>
              <a:rPr lang="en-US" baseline="0" dirty="0"/>
              <a:t> July 1, 2020 considered to be an unaccompanied youth who was homeless from any of the entities listed on the next slide.  </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189</a:t>
            </a:fld>
            <a:endParaRPr lang="en-US" dirty="0"/>
          </a:p>
        </p:txBody>
      </p:sp>
    </p:spTree>
    <p:extLst>
      <p:ext uri="{BB962C8B-B14F-4D97-AF65-F5344CB8AC3E}">
        <p14:creationId xmlns:p14="http://schemas.microsoft.com/office/powerpoint/2010/main" val="2733745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“Personal Information</a:t>
            </a:r>
            <a:r>
              <a:rPr lang="en-US" altLang="en-US" baseline="0" dirty="0"/>
              <a:t> for Student</a:t>
            </a:r>
            <a:r>
              <a:rPr lang="en-US" altLang="en-US" dirty="0"/>
              <a:t>” view.</a:t>
            </a:r>
          </a:p>
          <a:p>
            <a:endParaRPr lang="en-US" altLang="en-US" dirty="0"/>
          </a:p>
          <a:p>
            <a:r>
              <a:rPr lang="en-US" sz="1200" kern="1200" dirty="0">
                <a:solidFill>
                  <a:schemeClr val="tx1"/>
                </a:solidFill>
                <a:effectLst/>
                <a:latin typeface="+mn-lt"/>
                <a:ea typeface="+mn-ea"/>
                <a:cs typeface="+mn-cs"/>
              </a:rPr>
              <a:t>This is one of multiple pages on fafsa.gov that explains that “you” and “your” are referencing the applicant. Other pages where this messaging appears includes the Search for High School, Student Marital Status, Parent Marital Status, and Student Tax Filing Status.  </a:t>
            </a:r>
          </a:p>
          <a:p>
            <a:endParaRPr lang="en-US" sz="1200" kern="1200" dirty="0">
              <a:solidFill>
                <a:schemeClr val="tx1"/>
              </a:solidFill>
              <a:effectLst/>
              <a:latin typeface="+mn-lt"/>
              <a:ea typeface="+mn-ea"/>
              <a:cs typeface="+mn-cs"/>
            </a:endParaRPr>
          </a:p>
          <a:p>
            <a:r>
              <a:rPr lang="en-US" altLang="en-US" baseline="0" dirty="0"/>
              <a:t>The box highlighted in green indicates that the application has been successfully saved.</a:t>
            </a:r>
          </a:p>
          <a:p>
            <a:endParaRPr lang="en-US" altLang="en-US" baseline="0" dirty="0"/>
          </a:p>
          <a:p>
            <a:r>
              <a:rPr lang="en-US" altLang="en-US" baseline="0" dirty="0"/>
              <a:t>Note: This is the first view for the Student Demographics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19</a:t>
            </a:fld>
            <a:endParaRPr lang="en-US" dirty="0"/>
          </a:p>
        </p:txBody>
      </p:sp>
    </p:spTree>
    <p:extLst>
      <p:ext uri="{BB962C8B-B14F-4D97-AF65-F5344CB8AC3E}">
        <p14:creationId xmlns:p14="http://schemas.microsoft.com/office/powerpoint/2010/main" val="149247521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a:t>
            </a:r>
            <a:r>
              <a:rPr lang="en-US" altLang="en-US" baseline="0" dirty="0"/>
              <a:t> Homelessness Questions”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190</a:t>
            </a:fld>
            <a:endParaRPr lang="en-US" dirty="0"/>
          </a:p>
        </p:txBody>
      </p:sp>
    </p:spTree>
    <p:extLst>
      <p:ext uri="{BB962C8B-B14F-4D97-AF65-F5344CB8AC3E}">
        <p14:creationId xmlns:p14="http://schemas.microsoft.com/office/powerpoint/2010/main" val="99117293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“Homeless</a:t>
            </a:r>
            <a:r>
              <a:rPr lang="en-US" altLang="en-US" baseline="0" dirty="0"/>
              <a:t> or at Risk of Being Homeless” view.</a:t>
            </a:r>
          </a:p>
          <a:p>
            <a:endParaRPr lang="en-US" altLang="en-US" dirty="0"/>
          </a:p>
          <a:p>
            <a:r>
              <a:rPr lang="en-US" altLang="en-US" dirty="0"/>
              <a:t>This page describes the conditions</a:t>
            </a:r>
            <a:r>
              <a:rPr lang="en-US" altLang="en-US" baseline="0" dirty="0"/>
              <a:t> for being homeless or at risk of being homeless.  Once the applicant clicks “Next” they will be taken to the page that describes potential impacts of not providing parent information.</a:t>
            </a:r>
          </a:p>
        </p:txBody>
      </p:sp>
      <p:sp>
        <p:nvSpPr>
          <p:cNvPr id="4" name="Slide Number Placeholder 3"/>
          <p:cNvSpPr>
            <a:spLocks noGrp="1"/>
          </p:cNvSpPr>
          <p:nvPr>
            <p:ph type="sldNum" sz="quarter" idx="10"/>
          </p:nvPr>
        </p:nvSpPr>
        <p:spPr/>
        <p:txBody>
          <a:bodyPr/>
          <a:lstStyle/>
          <a:p>
            <a:fld id="{C49312DC-84F5-408B-947F-EAE8AD61D853}" type="slidenum">
              <a:rPr lang="en-US" smtClean="0"/>
              <a:t>191</a:t>
            </a:fld>
            <a:endParaRPr lang="en-US" dirty="0"/>
          </a:p>
        </p:txBody>
      </p:sp>
    </p:spTree>
    <p:extLst>
      <p:ext uri="{BB962C8B-B14F-4D97-AF65-F5344CB8AC3E}">
        <p14:creationId xmlns:p14="http://schemas.microsoft.com/office/powerpoint/2010/main" val="245070819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“Impact of Not Providing</a:t>
            </a:r>
            <a:r>
              <a:rPr lang="en-US" baseline="0" dirty="0"/>
              <a:t> Parent Information</a:t>
            </a:r>
            <a:r>
              <a:rPr lang="en-US" dirty="0"/>
              <a:t>” view.  </a:t>
            </a:r>
          </a:p>
          <a:p>
            <a:endParaRPr lang="en-US" dirty="0"/>
          </a:p>
          <a:p>
            <a:r>
              <a:rPr lang="en-US" altLang="en-US" dirty="0"/>
              <a:t>The view notifies</a:t>
            </a:r>
            <a:r>
              <a:rPr lang="en-US" altLang="en-US" baseline="0" dirty="0"/>
              <a:t> the applicant that although they’re allowed to skip parent information, an EFC will not be generated and they must follow up with their financial aid administrator in order to complete their FAFSA form and receive an EFC.</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192</a:t>
            </a:fld>
            <a:endParaRPr lang="en-US" dirty="0"/>
          </a:p>
        </p:txBody>
      </p:sp>
    </p:spTree>
    <p:extLst>
      <p:ext uri="{BB962C8B-B14F-4D97-AF65-F5344CB8AC3E}">
        <p14:creationId xmlns:p14="http://schemas.microsoft.com/office/powerpoint/2010/main" val="281721718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“Homeless</a:t>
            </a:r>
            <a:r>
              <a:rPr lang="en-US" altLang="en-US" baseline="0" dirty="0"/>
              <a:t> or at Risk of Being Homeless Acknowledgement” view.</a:t>
            </a:r>
          </a:p>
          <a:p>
            <a:endParaRPr lang="en-US" altLang="en-US" baseline="0" dirty="0"/>
          </a:p>
          <a:p>
            <a:r>
              <a:rPr lang="en-US" altLang="en-US" baseline="0" dirty="0"/>
              <a:t>Dependent </a:t>
            </a:r>
            <a:r>
              <a:rPr lang="en-US" altLang="en-US" dirty="0"/>
              <a:t>applicants</a:t>
            </a:r>
            <a:r>
              <a:rPr lang="en-US" altLang="en-US" baseline="0" dirty="0"/>
              <a:t> have the option to choose to not provide parent information, with potential impacts listed on the previous slide or choose to provide parent information.</a:t>
            </a:r>
          </a:p>
        </p:txBody>
      </p:sp>
      <p:sp>
        <p:nvSpPr>
          <p:cNvPr id="4" name="Slide Number Placeholder 3"/>
          <p:cNvSpPr>
            <a:spLocks noGrp="1"/>
          </p:cNvSpPr>
          <p:nvPr>
            <p:ph type="sldNum" sz="quarter" idx="10"/>
          </p:nvPr>
        </p:nvSpPr>
        <p:spPr/>
        <p:txBody>
          <a:bodyPr/>
          <a:lstStyle/>
          <a:p>
            <a:fld id="{C49312DC-84F5-408B-947F-EAE8AD61D853}" type="slidenum">
              <a:rPr lang="en-US" smtClean="0"/>
              <a:t>193</a:t>
            </a:fld>
            <a:endParaRPr lang="en-US" dirty="0"/>
          </a:p>
        </p:txBody>
      </p:sp>
    </p:spTree>
    <p:extLst>
      <p:ext uri="{BB962C8B-B14F-4D97-AF65-F5344CB8AC3E}">
        <p14:creationId xmlns:p14="http://schemas.microsoft.com/office/powerpoint/2010/main" val="29501910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“Student Household Info</a:t>
            </a:r>
            <a:r>
              <a:rPr lang="en-US" altLang="en-US" baseline="0" dirty="0"/>
              <a:t>” view.</a:t>
            </a:r>
          </a:p>
          <a:p>
            <a:endParaRPr lang="en-US" altLang="en-US" baseline="0" dirty="0"/>
          </a:p>
          <a:p>
            <a:r>
              <a:rPr lang="en-US" altLang="en-US" baseline="0" dirty="0"/>
              <a:t>The applicant will be taken to the student household info page with household size displaying as 1. The applicant will then proceed with the application as an independent.</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194</a:t>
            </a:fld>
            <a:endParaRPr lang="en-US" dirty="0"/>
          </a:p>
        </p:txBody>
      </p:sp>
    </p:spTree>
    <p:extLst>
      <p:ext uri="{BB962C8B-B14F-4D97-AF65-F5344CB8AC3E}">
        <p14:creationId xmlns:p14="http://schemas.microsoft.com/office/powerpoint/2010/main" val="88924839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195</a:t>
            </a:fld>
            <a:endParaRPr lang="en-US" dirty="0"/>
          </a:p>
        </p:txBody>
      </p:sp>
    </p:spTree>
    <p:extLst>
      <p:ext uri="{BB962C8B-B14F-4D97-AF65-F5344CB8AC3E}">
        <p14:creationId xmlns:p14="http://schemas.microsoft.com/office/powerpoint/2010/main" val="242361063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2021-22 </a:t>
            </a:r>
            <a:r>
              <a:rPr lang="en-US" i="0" dirty="0"/>
              <a:t>Studentaid.gov</a:t>
            </a:r>
            <a:r>
              <a:rPr lang="en-US" i="1" dirty="0"/>
              <a:t> </a:t>
            </a:r>
            <a:r>
              <a:rPr lang="en-US" dirty="0"/>
              <a:t>home view.</a:t>
            </a:r>
            <a:r>
              <a:rPr lang="en-US" baseline="0" dirty="0"/>
              <a:t> </a:t>
            </a:r>
          </a:p>
          <a:p>
            <a:pPr>
              <a:defRPr/>
            </a:pPr>
            <a:endParaRPr lang="en-US" baseline="0" dirty="0"/>
          </a:p>
          <a:p>
            <a:pPr>
              <a:defRPr/>
            </a:pPr>
            <a:r>
              <a:rPr lang="en-US" baseline="0" dirty="0"/>
              <a:t>There are dropdown menus for Understand Aid, Apply For Aid, Complete Aid Process, and Manage Loans.</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196</a:t>
            </a:fld>
            <a:endParaRPr lang="en-US" dirty="0"/>
          </a:p>
        </p:txBody>
      </p:sp>
    </p:spTree>
    <p:extLst>
      <p:ext uri="{BB962C8B-B14F-4D97-AF65-F5344CB8AC3E}">
        <p14:creationId xmlns:p14="http://schemas.microsoft.com/office/powerpoint/2010/main" val="381861006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2021-22 </a:t>
            </a:r>
            <a:r>
              <a:rPr lang="en-US" i="0" dirty="0"/>
              <a:t>Studentaid.gov</a:t>
            </a:r>
            <a:r>
              <a:rPr lang="en-US" i="1" dirty="0"/>
              <a:t> </a:t>
            </a:r>
            <a:r>
              <a:rPr lang="en-US" dirty="0"/>
              <a:t>home view continued.</a:t>
            </a:r>
            <a:r>
              <a:rPr lang="en-US" baseline="0" dirty="0"/>
              <a:t>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197</a:t>
            </a:fld>
            <a:endParaRPr lang="en-US" dirty="0"/>
          </a:p>
        </p:txBody>
      </p:sp>
    </p:spTree>
    <p:extLst>
      <p:ext uri="{BB962C8B-B14F-4D97-AF65-F5344CB8AC3E}">
        <p14:creationId xmlns:p14="http://schemas.microsoft.com/office/powerpoint/2010/main" val="115669384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2021-22 </a:t>
            </a:r>
            <a:r>
              <a:rPr lang="en-US" i="0" dirty="0"/>
              <a:t>Studentaid.gov</a:t>
            </a:r>
            <a:r>
              <a:rPr lang="en-US" i="1" dirty="0"/>
              <a:t> </a:t>
            </a:r>
            <a:r>
              <a:rPr lang="en-US" dirty="0"/>
              <a:t>home view continued -1.</a:t>
            </a:r>
            <a:r>
              <a:rPr lang="en-US" baseline="0" dirty="0"/>
              <a:t>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198</a:t>
            </a:fld>
            <a:endParaRPr lang="en-US" dirty="0"/>
          </a:p>
        </p:txBody>
      </p:sp>
    </p:spTree>
    <p:extLst>
      <p:ext uri="{BB962C8B-B14F-4D97-AF65-F5344CB8AC3E}">
        <p14:creationId xmlns:p14="http://schemas.microsoft.com/office/powerpoint/2010/main" val="115349797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You can use the Web Demonstration site to preview 2021-2022 functionality beginning on September 27, 2020.</a:t>
            </a:r>
          </a:p>
        </p:txBody>
      </p:sp>
      <p:sp>
        <p:nvSpPr>
          <p:cNvPr id="4" name="Slide Number Placeholder 3"/>
          <p:cNvSpPr>
            <a:spLocks noGrp="1"/>
          </p:cNvSpPr>
          <p:nvPr>
            <p:ph type="sldNum" sz="quarter" idx="10"/>
          </p:nvPr>
        </p:nvSpPr>
        <p:spPr/>
        <p:txBody>
          <a:bodyPr/>
          <a:lstStyle/>
          <a:p>
            <a:fld id="{C49312DC-84F5-408B-947F-EAE8AD61D853}" type="slidenum">
              <a:rPr lang="en-US" smtClean="0"/>
              <a:t>199</a:t>
            </a:fld>
            <a:endParaRPr lang="en-US" dirty="0"/>
          </a:p>
        </p:txBody>
      </p:sp>
    </p:spTree>
    <p:extLst>
      <p:ext uri="{BB962C8B-B14F-4D97-AF65-F5344CB8AC3E}">
        <p14:creationId xmlns:p14="http://schemas.microsoft.com/office/powerpoint/2010/main" val="180643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Topics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dirty="0"/>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E-mail and Phone”</a:t>
            </a:r>
            <a:r>
              <a:rPr lang="en-US" altLang="en-US" baseline="0" dirty="0"/>
              <a:t> view</a:t>
            </a:r>
            <a:r>
              <a:rPr lang="en-US" alt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While not mandatory, it is beneficial for the applicant/parent to include an e-mail address on the FAFSA form in order to receive important communications</a:t>
            </a:r>
            <a:r>
              <a:rPr lang="en-US" altLang="en-US" baseline="0" dirty="0"/>
              <a:t> about their financial aid.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20</a:t>
            </a:fld>
            <a:endParaRPr lang="en-US" dirty="0"/>
          </a:p>
        </p:txBody>
      </p:sp>
    </p:spTree>
    <p:extLst>
      <p:ext uri="{BB962C8B-B14F-4D97-AF65-F5344CB8AC3E}">
        <p14:creationId xmlns:p14="http://schemas.microsoft.com/office/powerpoint/2010/main" val="550910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“Student Address”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21</a:t>
            </a:fld>
            <a:endParaRPr lang="en-US" dirty="0"/>
          </a:p>
        </p:txBody>
      </p:sp>
    </p:spTree>
    <p:extLst>
      <p:ext uri="{BB962C8B-B14F-4D97-AF65-F5344CB8AC3E}">
        <p14:creationId xmlns:p14="http://schemas.microsoft.com/office/powerpoint/2010/main" val="2044852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 Residency and Eligibility”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22</a:t>
            </a:fld>
            <a:endParaRPr lang="en-US" dirty="0"/>
          </a:p>
        </p:txBody>
      </p:sp>
    </p:spTree>
    <p:extLst>
      <p:ext uri="{BB962C8B-B14F-4D97-AF65-F5344CB8AC3E}">
        <p14:creationId xmlns:p14="http://schemas.microsoft.com/office/powerpoint/2010/main" val="50060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 Residency and Eligibility” view continued.</a:t>
            </a:r>
          </a:p>
          <a:p>
            <a:endParaRPr lang="en-US" altLang="en-US" dirty="0"/>
          </a:p>
          <a:p>
            <a:r>
              <a:rPr lang="en-US" altLang="en-US" dirty="0"/>
              <a:t>The informational message displays to</a:t>
            </a:r>
            <a:r>
              <a:rPr lang="en-US" altLang="en-US" baseline="0" dirty="0"/>
              <a:t> notify</a:t>
            </a:r>
            <a:r>
              <a:rPr lang="en-US" altLang="en-US" dirty="0"/>
              <a:t> the applicant that</a:t>
            </a:r>
            <a:r>
              <a:rPr lang="en-US" altLang="en-US" baseline="0" dirty="0"/>
              <a:t> </a:t>
            </a:r>
            <a:r>
              <a:rPr lang="en-US" altLang="en-US" dirty="0"/>
              <a:t>they are eligible to transfer their FAFSA information to their participating state aid application. The link will be available on the FAFSA confirmation page.  This</a:t>
            </a:r>
            <a:r>
              <a:rPr lang="en-US" altLang="en-US" baseline="0" dirty="0"/>
              <a:t> message will only </a:t>
            </a:r>
            <a:r>
              <a:rPr lang="en-US" sz="1200" kern="1200" dirty="0">
                <a:solidFill>
                  <a:schemeClr val="tx1"/>
                </a:solidFill>
                <a:effectLst/>
                <a:latin typeface="+mn-lt"/>
                <a:ea typeface="+mn-ea"/>
                <a:cs typeface="+mn-cs"/>
              </a:rPr>
              <a:t>display when the applicant indicates a participating state as their state of legal residence</a:t>
            </a:r>
            <a:r>
              <a:rPr lang="en-US" altLang="en-US" baseline="0" dirty="0"/>
              <a:t>.</a:t>
            </a:r>
          </a:p>
          <a:p>
            <a:endParaRPr lang="en-US" altLang="en-US" baseline="0" dirty="0"/>
          </a:p>
          <a:p>
            <a:r>
              <a:rPr lang="en-US" altLang="en-US" baseline="0" dirty="0"/>
              <a:t>Participating states include: Iowa, Minnesota, Mississippi, New York, New Jersey, Pennsylvania, and Vermont.</a:t>
            </a: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23</a:t>
            </a:fld>
            <a:endParaRPr lang="en-US" dirty="0"/>
          </a:p>
        </p:txBody>
      </p:sp>
    </p:spTree>
    <p:extLst>
      <p:ext uri="{BB962C8B-B14F-4D97-AF65-F5344CB8AC3E}">
        <p14:creationId xmlns:p14="http://schemas.microsoft.com/office/powerpoint/2010/main" val="504793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Education” view.</a:t>
            </a:r>
          </a:p>
          <a:p>
            <a:endParaRPr lang="en-US" altLang="en-US" baseline="0"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24</a:t>
            </a:fld>
            <a:endParaRPr lang="en-US" dirty="0"/>
          </a:p>
        </p:txBody>
      </p:sp>
    </p:spTree>
    <p:extLst>
      <p:ext uri="{BB962C8B-B14F-4D97-AF65-F5344CB8AC3E}">
        <p14:creationId xmlns:p14="http://schemas.microsoft.com/office/powerpoint/2010/main" val="2875361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a:t>
            </a:r>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response to this question </a:t>
            </a:r>
            <a:r>
              <a:rPr lang="en-US" sz="1200" b="0" i="0" u="none" strike="noStrike" kern="1200" dirty="0">
                <a:solidFill>
                  <a:schemeClr val="tx1"/>
                </a:solidFill>
                <a:effectLst/>
                <a:latin typeface="+mn-lt"/>
                <a:ea typeface="+mn-ea"/>
                <a:cs typeface="+mn-cs"/>
              </a:rPr>
              <a:t>is used to determine if the</a:t>
            </a:r>
            <a:r>
              <a:rPr lang="en-US" sz="1200" b="0" i="0" u="none" strike="noStrike" kern="1200" baseline="0" dirty="0">
                <a:solidFill>
                  <a:schemeClr val="tx1"/>
                </a:solidFill>
                <a:effectLst/>
                <a:latin typeface="+mn-lt"/>
                <a:ea typeface="+mn-ea"/>
                <a:cs typeface="+mn-cs"/>
              </a:rPr>
              <a:t> applicant </a:t>
            </a:r>
            <a:r>
              <a:rPr lang="en-US" sz="1200" b="0" i="0" u="none" strike="noStrike" kern="1200" dirty="0">
                <a:solidFill>
                  <a:schemeClr val="tx1"/>
                </a:solidFill>
                <a:effectLst/>
                <a:latin typeface="+mn-lt"/>
                <a:ea typeface="+mn-ea"/>
                <a:cs typeface="+mn-cs"/>
              </a:rPr>
              <a:t>needs to register with the Selective Service System (SSS). Most male citizens and male immigrants between the ages of 18–25 must register with the SSS to receive federal student aid. This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requirement applies to any person assigned the sex of male at birth.</a:t>
            </a:r>
            <a:r>
              <a:rPr lang="en-US" dirty="0"/>
              <a:t> </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25</a:t>
            </a:fld>
            <a:endParaRPr lang="en-US" dirty="0"/>
          </a:p>
        </p:txBody>
      </p:sp>
    </p:spTree>
    <p:extLst>
      <p:ext uri="{BB962C8B-B14F-4D97-AF65-F5344CB8AC3E}">
        <p14:creationId xmlns:p14="http://schemas.microsoft.com/office/powerpoint/2010/main" val="1187858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Driver’s License”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26</a:t>
            </a:fld>
            <a:endParaRPr lang="en-US" dirty="0"/>
          </a:p>
        </p:txBody>
      </p:sp>
    </p:spTree>
    <p:extLst>
      <p:ext uri="{BB962C8B-B14F-4D97-AF65-F5344CB8AC3E}">
        <p14:creationId xmlns:p14="http://schemas.microsoft.com/office/powerpoint/2010/main" val="957668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Foster Care and Parent Education Completion</a:t>
            </a:r>
            <a:r>
              <a:rPr lang="en-US" altLang="en-US" dirty="0"/>
              <a:t>”</a:t>
            </a:r>
            <a:r>
              <a:rPr lang="en-US" altLang="en-US" baseline="0" dirty="0"/>
              <a:t> view</a:t>
            </a:r>
            <a:r>
              <a:rPr lang="en-US" altLang="en-US" dirty="0"/>
              <a:t>.</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27</a:t>
            </a:fld>
            <a:endParaRPr lang="en-US" dirty="0"/>
          </a:p>
        </p:txBody>
      </p:sp>
    </p:spTree>
    <p:extLst>
      <p:ext uri="{BB962C8B-B14F-4D97-AF65-F5344CB8AC3E}">
        <p14:creationId xmlns:p14="http://schemas.microsoft.com/office/powerpoint/2010/main" val="361829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“Search for High School” view.</a:t>
            </a:r>
          </a:p>
          <a:p>
            <a:endParaRPr lang="en-US" dirty="0"/>
          </a:p>
          <a:p>
            <a:r>
              <a:rPr lang="en-US" dirty="0"/>
              <a:t>Note:</a:t>
            </a:r>
            <a:r>
              <a:rPr lang="en-US" baseline="0" dirty="0"/>
              <a:t> This is the first page for the School Selection section.</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28</a:t>
            </a:fld>
            <a:endParaRPr lang="en-US" dirty="0"/>
          </a:p>
        </p:txBody>
      </p:sp>
    </p:spTree>
    <p:extLst>
      <p:ext uri="{BB962C8B-B14F-4D97-AF65-F5344CB8AC3E}">
        <p14:creationId xmlns:p14="http://schemas.microsoft.com/office/powerpoint/2010/main" val="424012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“High School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29</a:t>
            </a:fld>
            <a:endParaRPr lang="en-US" dirty="0"/>
          </a:p>
        </p:txBody>
      </p:sp>
    </p:spTree>
    <p:extLst>
      <p:ext uri="{BB962C8B-B14F-4D97-AF65-F5344CB8AC3E}">
        <p14:creationId xmlns:p14="http://schemas.microsoft.com/office/powerpoint/2010/main" val="220252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Overview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dirty="0"/>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“Search for Colleges”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30</a:t>
            </a:fld>
            <a:endParaRPr lang="en-US" dirty="0"/>
          </a:p>
        </p:txBody>
      </p:sp>
    </p:spTree>
    <p:extLst>
      <p:ext uri="{BB962C8B-B14F-4D97-AF65-F5344CB8AC3E}">
        <p14:creationId xmlns:p14="http://schemas.microsoft.com/office/powerpoint/2010/main" val="1154945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“College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31</a:t>
            </a:fld>
            <a:endParaRPr lang="en-US" dirty="0"/>
          </a:p>
        </p:txBody>
      </p:sp>
    </p:spTree>
    <p:extLst>
      <p:ext uri="{BB962C8B-B14F-4D97-AF65-F5344CB8AC3E}">
        <p14:creationId xmlns:p14="http://schemas.microsoft.com/office/powerpoint/2010/main" val="3957036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“Selected</a:t>
            </a:r>
            <a:r>
              <a:rPr lang="en-US" baseline="0" dirty="0"/>
              <a:t> Colleges and </a:t>
            </a:r>
            <a:r>
              <a:rPr lang="en-US" dirty="0"/>
              <a:t>Housing Plans”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32</a:t>
            </a:fld>
            <a:endParaRPr lang="en-US" dirty="0"/>
          </a:p>
        </p:txBody>
      </p:sp>
    </p:spTree>
    <p:extLst>
      <p:ext uri="{BB962C8B-B14F-4D97-AF65-F5344CB8AC3E}">
        <p14:creationId xmlns:p14="http://schemas.microsoft.com/office/powerpoint/2010/main" val="689776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Marital Status</a:t>
            </a:r>
            <a:r>
              <a:rPr lang="en-US" altLang="en-US" dirty="0"/>
              <a:t>” view.</a:t>
            </a:r>
          </a:p>
          <a:p>
            <a:endParaRPr lang="en-US" altLang="en-US" dirty="0"/>
          </a:p>
          <a:p>
            <a:r>
              <a:rPr lang="en-US" altLang="en-US" dirty="0"/>
              <a:t>Note: This is the</a:t>
            </a:r>
            <a:r>
              <a:rPr lang="en-US" altLang="en-US" baseline="0" dirty="0"/>
              <a:t> first page of the Dependency Status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33</a:t>
            </a:fld>
            <a:endParaRPr lang="en-US" dirty="0"/>
          </a:p>
        </p:txBody>
      </p:sp>
    </p:spTree>
    <p:extLst>
      <p:ext uri="{BB962C8B-B14F-4D97-AF65-F5344CB8AC3E}">
        <p14:creationId xmlns:p14="http://schemas.microsoft.com/office/powerpoint/2010/main" val="2743509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“Does</a:t>
            </a:r>
            <a:r>
              <a:rPr lang="en-US" baseline="0" dirty="0"/>
              <a:t> Student Have Dependents?”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34</a:t>
            </a:fld>
            <a:endParaRPr lang="en-US" dirty="0"/>
          </a:p>
        </p:txBody>
      </p:sp>
    </p:spTree>
    <p:extLst>
      <p:ext uri="{BB962C8B-B14F-4D97-AF65-F5344CB8AC3E}">
        <p14:creationId xmlns:p14="http://schemas.microsoft.com/office/powerpoint/2010/main" val="1863157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Additional Dependency Questions” view.</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35</a:t>
            </a:fld>
            <a:endParaRPr lang="en-US" dirty="0"/>
          </a:p>
        </p:txBody>
      </p:sp>
    </p:spTree>
    <p:extLst>
      <p:ext uri="{BB962C8B-B14F-4D97-AF65-F5344CB8AC3E}">
        <p14:creationId xmlns:p14="http://schemas.microsoft.com/office/powerpoint/2010/main" val="129656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Homelessness Filter Question” view.</a:t>
            </a:r>
            <a:endParaRPr lang="en-US" alt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36</a:t>
            </a:fld>
            <a:endParaRPr lang="en-US" dirty="0"/>
          </a:p>
        </p:txBody>
      </p:sp>
    </p:spTree>
    <p:extLst>
      <p:ext uri="{BB962C8B-B14F-4D97-AF65-F5344CB8AC3E}">
        <p14:creationId xmlns:p14="http://schemas.microsoft.com/office/powerpoint/2010/main" val="3560992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“Dependent Student” view.</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page only displays if it has been determined that the applicant is considered to be dependent</a:t>
            </a:r>
            <a:r>
              <a:rPr lang="en-US" altLang="en-US" dirty="0"/>
              <a:t>.</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37</a:t>
            </a:fld>
            <a:endParaRPr lang="en-US" dirty="0"/>
          </a:p>
        </p:txBody>
      </p:sp>
    </p:spTree>
    <p:extLst>
      <p:ext uri="{BB962C8B-B14F-4D97-AF65-F5344CB8AC3E}">
        <p14:creationId xmlns:p14="http://schemas.microsoft.com/office/powerpoint/2010/main" val="1221397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Marital</a:t>
            </a:r>
            <a:r>
              <a:rPr lang="en-US" altLang="en-US" baseline="0" dirty="0"/>
              <a:t> Status</a:t>
            </a:r>
            <a:r>
              <a:rPr lang="en-US" altLang="en-US" dirty="0"/>
              <a:t>” view.</a:t>
            </a:r>
          </a:p>
          <a:p>
            <a:endParaRPr lang="en-US" altLang="en-US" dirty="0"/>
          </a:p>
          <a:p>
            <a:r>
              <a:rPr lang="en-US" altLang="en-US" dirty="0"/>
              <a:t>Note:</a:t>
            </a:r>
            <a:r>
              <a:rPr lang="en-US" altLang="en-US" baseline="0" dirty="0"/>
              <a:t> This is the first view in the Parent Demographics section.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38</a:t>
            </a:fld>
            <a:endParaRPr lang="en-US" dirty="0"/>
          </a:p>
        </p:txBody>
      </p:sp>
    </p:spTree>
    <p:extLst>
      <p:ext uri="{BB962C8B-B14F-4D97-AF65-F5344CB8AC3E}">
        <p14:creationId xmlns:p14="http://schemas.microsoft.com/office/powerpoint/2010/main" val="3816625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“Personal Information for Parent”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39</a:t>
            </a:fld>
            <a:endParaRPr lang="en-US" dirty="0"/>
          </a:p>
        </p:txBody>
      </p:sp>
    </p:spTree>
    <p:extLst>
      <p:ext uri="{BB962C8B-B14F-4D97-AF65-F5344CB8AC3E}">
        <p14:creationId xmlns:p14="http://schemas.microsoft.com/office/powerpoint/2010/main" val="188283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Overview slide continued part 1.</a:t>
            </a:r>
          </a:p>
          <a:p>
            <a:endParaRPr lang="en-US"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dirty="0"/>
          </a:p>
        </p:txBody>
      </p:sp>
    </p:spTree>
    <p:extLst>
      <p:ext uri="{BB962C8B-B14F-4D97-AF65-F5344CB8AC3E}">
        <p14:creationId xmlns:p14="http://schemas.microsoft.com/office/powerpoint/2010/main" val="34210031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“Personal Information for Other Parent”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40</a:t>
            </a:fld>
            <a:endParaRPr lang="en-US" dirty="0"/>
          </a:p>
        </p:txBody>
      </p:sp>
    </p:spTree>
    <p:extLst>
      <p:ext uri="{BB962C8B-B14F-4D97-AF65-F5344CB8AC3E}">
        <p14:creationId xmlns:p14="http://schemas.microsoft.com/office/powerpoint/2010/main" val="3073708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“Parent State of Legal Residence”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41</a:t>
            </a:fld>
            <a:endParaRPr lang="en-US" dirty="0"/>
          </a:p>
        </p:txBody>
      </p:sp>
    </p:spTree>
    <p:extLst>
      <p:ext uri="{BB962C8B-B14F-4D97-AF65-F5344CB8AC3E}">
        <p14:creationId xmlns:p14="http://schemas.microsoft.com/office/powerpoint/2010/main" val="2830298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“Parent Household</a:t>
            </a:r>
            <a:r>
              <a:rPr lang="en-US" baseline="0" dirty="0"/>
              <a:t> Info” view.</a:t>
            </a:r>
          </a:p>
          <a:p>
            <a:endParaRPr lang="en-US" baseline="0" dirty="0"/>
          </a:p>
          <a:p>
            <a:r>
              <a:rPr lang="en-US" baseline="0" dirty="0"/>
              <a:t>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42</a:t>
            </a:fld>
            <a:endParaRPr lang="en-US" dirty="0"/>
          </a:p>
        </p:txBody>
      </p:sp>
    </p:spTree>
    <p:extLst>
      <p:ext uri="{BB962C8B-B14F-4D97-AF65-F5344CB8AC3E}">
        <p14:creationId xmlns:p14="http://schemas.microsoft.com/office/powerpoint/2010/main" val="854093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Tax Filing Status” view.</a:t>
            </a:r>
          </a:p>
          <a:p>
            <a:endParaRPr lang="en-US" altLang="en-US" baseline="0" dirty="0"/>
          </a:p>
          <a:p>
            <a:r>
              <a:rPr lang="en-US" altLang="en-US" baseline="0" dirty="0"/>
              <a:t>Note: This is the first view in the Parent Financials section.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43</a:t>
            </a:fld>
            <a:endParaRPr lang="en-US" dirty="0"/>
          </a:p>
        </p:txBody>
      </p:sp>
    </p:spTree>
    <p:extLst>
      <p:ext uri="{BB962C8B-B14F-4D97-AF65-F5344CB8AC3E}">
        <p14:creationId xmlns:p14="http://schemas.microsoft.com/office/powerpoint/2010/main" val="1699851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Eligible for IRS DRT” view.</a:t>
            </a:r>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This view is </a:t>
            </a:r>
            <a:r>
              <a:rPr lang="en-US" altLang="en-US" dirty="0"/>
              <a:t>displayed when the parent chooses not to use the IRS Data Retrieval Tool (DRT) on the previous</a:t>
            </a:r>
            <a:r>
              <a:rPr lang="en-US" altLang="en-US" baseline="0" dirty="0"/>
              <a:t> view. An additional opportunity is presented to the parent to determine if they would like to link to the IRS for their financial information or to continue to enter it manually. </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44</a:t>
            </a:fld>
            <a:endParaRPr lang="en-US" dirty="0"/>
          </a:p>
        </p:txBody>
      </p:sp>
    </p:spTree>
    <p:extLst>
      <p:ext uri="{BB962C8B-B14F-4D97-AF65-F5344CB8AC3E}">
        <p14:creationId xmlns:p14="http://schemas.microsoft.com/office/powerpoint/2010/main" val="497505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“Parent</a:t>
            </a:r>
            <a:r>
              <a:rPr lang="en-US" baseline="0" dirty="0"/>
              <a:t> IRS Info” view.</a:t>
            </a:r>
          </a:p>
          <a:p>
            <a:endParaRPr lang="en-US" baseline="0" dirty="0"/>
          </a:p>
          <a:p>
            <a:r>
              <a:rPr lang="en-US" sz="1200" kern="1200" dirty="0">
                <a:solidFill>
                  <a:schemeClr val="tx1"/>
                </a:solidFill>
                <a:effectLst/>
                <a:latin typeface="+mn-lt"/>
                <a:ea typeface="+mn-ea"/>
                <a:cs typeface="+mn-cs"/>
              </a:rPr>
              <a:t>Note: If the parent is either ineligible or decides not to use the IRS DRT, they will be required to enter their financial information manually.</a:t>
            </a:r>
            <a:endParaRPr 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45</a:t>
            </a:fld>
            <a:endParaRPr lang="en-US" dirty="0"/>
          </a:p>
        </p:txBody>
      </p:sp>
    </p:spTree>
    <p:extLst>
      <p:ext uri="{BB962C8B-B14F-4D97-AF65-F5344CB8AC3E}">
        <p14:creationId xmlns:p14="http://schemas.microsoft.com/office/powerpoint/2010/main" val="1215861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Income from Work”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46</a:t>
            </a:fld>
            <a:endParaRPr lang="en-US" dirty="0"/>
          </a:p>
        </p:txBody>
      </p:sp>
    </p:spTree>
    <p:extLst>
      <p:ext uri="{BB962C8B-B14F-4D97-AF65-F5344CB8AC3E}">
        <p14:creationId xmlns:p14="http://schemas.microsoft.com/office/powerpoint/2010/main" val="2926335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Simplified Path Determination”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Instructional text will be dynamic based on the response to Parent Tax Return Status.  In this example, the parent stated they “already filed” and “filed a 1040” in order to create the condition for schedule 1 dynamic text to display.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The Schedule 1 question and associated help text have been updated to include all of the exceptions to answering this question. For the 21-22 cycle, capital gains and losses have been removed from the list of exceptions; reporting of virtual currency has been added.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In addition, the Schedule 1 question is now a field that can be transferred from the IRS DRT.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The Schedule 1 question may or may not be enabled based on previously answered questions. </a:t>
            </a:r>
          </a:p>
        </p:txBody>
      </p:sp>
      <p:sp>
        <p:nvSpPr>
          <p:cNvPr id="4" name="Slide Number Placeholder 3"/>
          <p:cNvSpPr>
            <a:spLocks noGrp="1"/>
          </p:cNvSpPr>
          <p:nvPr>
            <p:ph type="sldNum" sz="quarter" idx="10"/>
          </p:nvPr>
        </p:nvSpPr>
        <p:spPr/>
        <p:txBody>
          <a:bodyPr/>
          <a:lstStyle/>
          <a:p>
            <a:fld id="{C49312DC-84F5-408B-947F-EAE8AD61D853}" type="slidenum">
              <a:rPr lang="en-US" smtClean="0"/>
              <a:t>47</a:t>
            </a:fld>
            <a:endParaRPr lang="en-US" dirty="0"/>
          </a:p>
        </p:txBody>
      </p:sp>
    </p:spTree>
    <p:extLst>
      <p:ext uri="{BB962C8B-B14F-4D97-AF65-F5344CB8AC3E}">
        <p14:creationId xmlns:p14="http://schemas.microsoft.com/office/powerpoint/2010/main" val="478397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Additional IRS Info”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48</a:t>
            </a:fld>
            <a:endParaRPr lang="en-US" dirty="0"/>
          </a:p>
        </p:txBody>
      </p:sp>
    </p:spTree>
    <p:extLst>
      <p:ext uri="{BB962C8B-B14F-4D97-AF65-F5344CB8AC3E}">
        <p14:creationId xmlns:p14="http://schemas.microsoft.com/office/powerpoint/2010/main" val="14284112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Questions for Tax Filers Only”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49</a:t>
            </a:fld>
            <a:endParaRPr lang="en-US" dirty="0"/>
          </a:p>
        </p:txBody>
      </p:sp>
    </p:spTree>
    <p:extLst>
      <p:ext uri="{BB962C8B-B14F-4D97-AF65-F5344CB8AC3E}">
        <p14:creationId xmlns:p14="http://schemas.microsoft.com/office/powerpoint/2010/main" val="412564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2021-22 Overview slide continued part 2.</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dirty="0"/>
          </a:p>
        </p:txBody>
      </p:sp>
    </p:spTree>
    <p:extLst>
      <p:ext uri="{BB962C8B-B14F-4D97-AF65-F5344CB8AC3E}">
        <p14:creationId xmlns:p14="http://schemas.microsoft.com/office/powerpoint/2010/main" val="2300615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“Parent Additional Financial Info”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50</a:t>
            </a:fld>
            <a:endParaRPr lang="en-US" dirty="0"/>
          </a:p>
        </p:txBody>
      </p:sp>
    </p:spTree>
    <p:extLst>
      <p:ext uri="{BB962C8B-B14F-4D97-AF65-F5344CB8AC3E}">
        <p14:creationId xmlns:p14="http://schemas.microsoft.com/office/powerpoint/2010/main" val="3281254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Untaxed Income” view.</a:t>
            </a:r>
          </a:p>
        </p:txBody>
      </p:sp>
      <p:sp>
        <p:nvSpPr>
          <p:cNvPr id="4" name="Slide Number Placeholder 3"/>
          <p:cNvSpPr>
            <a:spLocks noGrp="1"/>
          </p:cNvSpPr>
          <p:nvPr>
            <p:ph type="sldNum" sz="quarter" idx="10"/>
          </p:nvPr>
        </p:nvSpPr>
        <p:spPr/>
        <p:txBody>
          <a:bodyPr/>
          <a:lstStyle/>
          <a:p>
            <a:fld id="{C49312DC-84F5-408B-947F-EAE8AD61D853}" type="slidenum">
              <a:rPr lang="en-US" smtClean="0"/>
              <a:t>51</a:t>
            </a:fld>
            <a:endParaRPr lang="en-US" dirty="0"/>
          </a:p>
        </p:txBody>
      </p:sp>
    </p:spTree>
    <p:extLst>
      <p:ext uri="{BB962C8B-B14F-4D97-AF65-F5344CB8AC3E}">
        <p14:creationId xmlns:p14="http://schemas.microsoft.com/office/powerpoint/2010/main" val="3767191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Assets”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Since the parents meet the simplified needs path determination criteria, the assets questions are optional.</a:t>
            </a:r>
          </a:p>
        </p:txBody>
      </p:sp>
      <p:sp>
        <p:nvSpPr>
          <p:cNvPr id="4" name="Slide Number Placeholder 3"/>
          <p:cNvSpPr>
            <a:spLocks noGrp="1"/>
          </p:cNvSpPr>
          <p:nvPr>
            <p:ph type="sldNum" sz="quarter" idx="10"/>
          </p:nvPr>
        </p:nvSpPr>
        <p:spPr/>
        <p:txBody>
          <a:bodyPr/>
          <a:lstStyle/>
          <a:p>
            <a:fld id="{C49312DC-84F5-408B-947F-EAE8AD61D853}" type="slidenum">
              <a:rPr lang="en-US" smtClean="0"/>
              <a:t>52</a:t>
            </a:fld>
            <a:endParaRPr lang="en-US" dirty="0"/>
          </a:p>
        </p:txBody>
      </p:sp>
    </p:spTree>
    <p:extLst>
      <p:ext uri="{BB962C8B-B14F-4D97-AF65-F5344CB8AC3E}">
        <p14:creationId xmlns:p14="http://schemas.microsoft.com/office/powerpoint/2010/main" val="1232529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53</a:t>
            </a:fld>
            <a:endParaRPr lang="en-US" dirty="0"/>
          </a:p>
        </p:txBody>
      </p:sp>
    </p:spTree>
    <p:extLst>
      <p:ext uri="{BB962C8B-B14F-4D97-AF65-F5344CB8AC3E}">
        <p14:creationId xmlns:p14="http://schemas.microsoft.com/office/powerpoint/2010/main" val="429170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Eligible for IRS DRT”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This view is </a:t>
            </a:r>
            <a:r>
              <a:rPr lang="en-US" altLang="en-US" dirty="0"/>
              <a:t>displayed when the applicant chooses not to use the IRS Data Retrieval Tool (DRT) on the previous</a:t>
            </a:r>
            <a:r>
              <a:rPr lang="en-US" altLang="en-US" baseline="0" dirty="0"/>
              <a:t> view. An additional opportunity is presented to the applicant to determine if they would like to link to the IRS for their financial information or to continue to enter it manually. </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54</a:t>
            </a:fld>
            <a:endParaRPr lang="en-US" dirty="0"/>
          </a:p>
        </p:txBody>
      </p:sp>
    </p:spTree>
    <p:extLst>
      <p:ext uri="{BB962C8B-B14F-4D97-AF65-F5344CB8AC3E}">
        <p14:creationId xmlns:p14="http://schemas.microsoft.com/office/powerpoint/2010/main" val="3527060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IRS Info”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Note: If the applicant is either ineligible or decides not to use the IRS DRT, they will be required to enter their financial information manually.</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55</a:t>
            </a:fld>
            <a:endParaRPr lang="en-US" dirty="0"/>
          </a:p>
        </p:txBody>
      </p:sp>
    </p:spTree>
    <p:extLst>
      <p:ext uri="{BB962C8B-B14F-4D97-AF65-F5344CB8AC3E}">
        <p14:creationId xmlns:p14="http://schemas.microsoft.com/office/powerpoint/2010/main" val="998499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Income from Work”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56</a:t>
            </a:fld>
            <a:endParaRPr lang="en-US" dirty="0"/>
          </a:p>
        </p:txBody>
      </p:sp>
    </p:spTree>
    <p:extLst>
      <p:ext uri="{BB962C8B-B14F-4D97-AF65-F5344CB8AC3E}">
        <p14:creationId xmlns:p14="http://schemas.microsoft.com/office/powerpoint/2010/main" val="618938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Additional IRS Info”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57</a:t>
            </a:fld>
            <a:endParaRPr lang="en-US" dirty="0"/>
          </a:p>
        </p:txBody>
      </p:sp>
    </p:spTree>
    <p:extLst>
      <p:ext uri="{BB962C8B-B14F-4D97-AF65-F5344CB8AC3E}">
        <p14:creationId xmlns:p14="http://schemas.microsoft.com/office/powerpoint/2010/main" val="6918373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Questions for Tax Filers Only”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58</a:t>
            </a:fld>
            <a:endParaRPr lang="en-US" dirty="0"/>
          </a:p>
        </p:txBody>
      </p:sp>
    </p:spTree>
    <p:extLst>
      <p:ext uri="{BB962C8B-B14F-4D97-AF65-F5344CB8AC3E}">
        <p14:creationId xmlns:p14="http://schemas.microsoft.com/office/powerpoint/2010/main" val="38634653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Additional Financial Info”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59</a:t>
            </a:fld>
            <a:endParaRPr lang="en-US" dirty="0"/>
          </a:p>
        </p:txBody>
      </p:sp>
    </p:spTree>
    <p:extLst>
      <p:ext uri="{BB962C8B-B14F-4D97-AF65-F5344CB8AC3E}">
        <p14:creationId xmlns:p14="http://schemas.microsoft.com/office/powerpoint/2010/main" val="18963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Home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dirty="0"/>
          </a:p>
        </p:txBody>
      </p:sp>
    </p:spTree>
    <p:extLst>
      <p:ext uri="{BB962C8B-B14F-4D97-AF65-F5344CB8AC3E}">
        <p14:creationId xmlns:p14="http://schemas.microsoft.com/office/powerpoint/2010/main" val="9377093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Untaxed Income”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60</a:t>
            </a:fld>
            <a:endParaRPr lang="en-US" dirty="0"/>
          </a:p>
        </p:txBody>
      </p:sp>
    </p:spTree>
    <p:extLst>
      <p:ext uri="{BB962C8B-B14F-4D97-AF65-F5344CB8AC3E}">
        <p14:creationId xmlns:p14="http://schemas.microsoft.com/office/powerpoint/2010/main" val="520243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Assets”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61</a:t>
            </a:fld>
            <a:endParaRPr lang="en-US" dirty="0"/>
          </a:p>
        </p:txBody>
      </p:sp>
    </p:spTree>
    <p:extLst>
      <p:ext uri="{BB962C8B-B14F-4D97-AF65-F5344CB8AC3E}">
        <p14:creationId xmlns:p14="http://schemas.microsoft.com/office/powerpoint/2010/main" val="1636483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“Preparer Info”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62</a:t>
            </a:fld>
            <a:endParaRPr lang="en-US" dirty="0"/>
          </a:p>
        </p:txBody>
      </p:sp>
    </p:spTree>
    <p:extLst>
      <p:ext uri="{BB962C8B-B14F-4D97-AF65-F5344CB8AC3E}">
        <p14:creationId xmlns:p14="http://schemas.microsoft.com/office/powerpoint/2010/main" val="2042723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 Student Demographics and School Selection.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63</a:t>
            </a:fld>
            <a:endParaRPr lang="en-US" dirty="0"/>
          </a:p>
        </p:txBody>
      </p:sp>
    </p:spTree>
    <p:extLst>
      <p:ext uri="{BB962C8B-B14F-4D97-AF65-F5344CB8AC3E}">
        <p14:creationId xmlns:p14="http://schemas.microsoft.com/office/powerpoint/2010/main" val="694125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a:t>
            </a:r>
            <a:r>
              <a:rPr lang="en-US" baseline="0" dirty="0"/>
              <a:t> “FAFSA Summary” view continued – Dependency Status, Parent Demographics and Parent Financials.</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64</a:t>
            </a:fld>
            <a:endParaRPr lang="en-US" dirty="0"/>
          </a:p>
        </p:txBody>
      </p:sp>
    </p:spTree>
    <p:extLst>
      <p:ext uri="{BB962C8B-B14F-4D97-AF65-F5344CB8AC3E}">
        <p14:creationId xmlns:p14="http://schemas.microsoft.com/office/powerpoint/2010/main" val="1759543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continued– Parent Financials Continued, Student Financials, Sign &amp; Submit.</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65</a:t>
            </a:fld>
            <a:endParaRPr lang="en-US" dirty="0"/>
          </a:p>
        </p:txBody>
      </p:sp>
    </p:spTree>
    <p:extLst>
      <p:ext uri="{BB962C8B-B14F-4D97-AF65-F5344CB8AC3E}">
        <p14:creationId xmlns:p14="http://schemas.microsoft.com/office/powerpoint/2010/main" val="3085967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“Signature Status”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66</a:t>
            </a:fld>
            <a:endParaRPr lang="en-US" dirty="0"/>
          </a:p>
        </p:txBody>
      </p:sp>
    </p:spTree>
    <p:extLst>
      <p:ext uri="{BB962C8B-B14F-4D97-AF65-F5344CB8AC3E}">
        <p14:creationId xmlns:p14="http://schemas.microsoft.com/office/powerpoint/2010/main" val="2207003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“Agreement</a:t>
            </a:r>
            <a:r>
              <a:rPr lang="en-US" baseline="0" dirty="0"/>
              <a:t> of Terms” student view.</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is w</a:t>
            </a:r>
            <a:r>
              <a:rPr lang="en-US" altLang="en-US" dirty="0"/>
              <a:t>here the applicant acknowledges the Certification Statement.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67</a:t>
            </a:fld>
            <a:endParaRPr lang="en-US" dirty="0"/>
          </a:p>
        </p:txBody>
      </p:sp>
    </p:spTree>
    <p:extLst>
      <p:ext uri="{BB962C8B-B14F-4D97-AF65-F5344CB8AC3E}">
        <p14:creationId xmlns:p14="http://schemas.microsoft.com/office/powerpoint/2010/main" val="1949351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“Signature Options” view for applicant.</a:t>
            </a:r>
          </a:p>
        </p:txBody>
      </p:sp>
      <p:sp>
        <p:nvSpPr>
          <p:cNvPr id="4" name="Slide Number Placeholder 3"/>
          <p:cNvSpPr>
            <a:spLocks noGrp="1"/>
          </p:cNvSpPr>
          <p:nvPr>
            <p:ph type="sldNum" sz="quarter" idx="10"/>
          </p:nvPr>
        </p:nvSpPr>
        <p:spPr/>
        <p:txBody>
          <a:bodyPr/>
          <a:lstStyle/>
          <a:p>
            <a:fld id="{C49312DC-84F5-408B-947F-EAE8AD61D853}" type="slidenum">
              <a:rPr lang="en-US" smtClean="0"/>
              <a:t>68</a:t>
            </a:fld>
            <a:endParaRPr lang="en-US" dirty="0"/>
          </a:p>
        </p:txBody>
      </p:sp>
    </p:spTree>
    <p:extLst>
      <p:ext uri="{BB962C8B-B14F-4D97-AF65-F5344CB8AC3E}">
        <p14:creationId xmlns:p14="http://schemas.microsoft.com/office/powerpoint/2010/main" val="32591672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 Status</a:t>
            </a:r>
            <a:r>
              <a:rPr lang="en-US" baseline="0" dirty="0"/>
              <a:t>” view.</a:t>
            </a:r>
          </a:p>
          <a:p>
            <a:endParaRPr lang="en-US" baseline="0" dirty="0"/>
          </a:p>
          <a:p>
            <a:r>
              <a:rPr lang="en-US" dirty="0"/>
              <a:t>Applicant signature accepted, and now the parent will need to sign.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69</a:t>
            </a:fld>
            <a:endParaRPr lang="en-US" dirty="0"/>
          </a:p>
        </p:txBody>
      </p:sp>
    </p:spTree>
    <p:extLst>
      <p:ext uri="{BB962C8B-B14F-4D97-AF65-F5344CB8AC3E}">
        <p14:creationId xmlns:p14="http://schemas.microsoft.com/office/powerpoint/2010/main" val="71997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2021-22</a:t>
            </a:r>
            <a:r>
              <a:rPr lang="en-US" altLang="en-US" dirty="0"/>
              <a:t> </a:t>
            </a:r>
            <a:r>
              <a:rPr lang="en-US" altLang="en-US" i="0" dirty="0"/>
              <a:t>fafsa.gov</a:t>
            </a:r>
            <a:r>
              <a:rPr lang="en-US" altLang="en-US" dirty="0"/>
              <a:t> home view.</a:t>
            </a:r>
            <a:r>
              <a:rPr lang="en-US" altLang="en-US" baseline="0" dirty="0"/>
              <a:t> </a:t>
            </a:r>
          </a:p>
          <a:p>
            <a:endParaRPr lang="en-US" altLang="en-US" dirty="0"/>
          </a:p>
          <a:p>
            <a:r>
              <a:rPr lang="en-US" altLang="en-US" dirty="0"/>
              <a:t>The</a:t>
            </a:r>
            <a:r>
              <a:rPr lang="en-US" altLang="en-US" baseline="0" dirty="0"/>
              <a:t> fafsa.gov home view features a two-button login option and current announcements, as well as an easy-access tool bar, featuring links to applying for aid and loan information.</a:t>
            </a: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dirty="0"/>
          </a:p>
        </p:txBody>
      </p:sp>
    </p:spTree>
    <p:extLst>
      <p:ext uri="{BB962C8B-B14F-4D97-AF65-F5344CB8AC3E}">
        <p14:creationId xmlns:p14="http://schemas.microsoft.com/office/powerpoint/2010/main" val="3865834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“Which Parent Signs” view.</a:t>
            </a:r>
          </a:p>
          <a:p>
            <a:endParaRPr lang="en-US" dirty="0"/>
          </a:p>
          <a:p>
            <a:r>
              <a:rPr lang="en-US" dirty="0"/>
              <a:t>Allows the user to select which parent will be signing the application.</a:t>
            </a:r>
          </a:p>
          <a:p>
            <a:endParaRPr lang="en-US" dirty="0"/>
          </a:p>
          <a:p>
            <a:r>
              <a:rPr lang="en-US" dirty="0"/>
              <a:t>The choice between parents is only present if information was provided for two parents.  Otherwise, this view does not display.</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70</a:t>
            </a:fld>
            <a:endParaRPr lang="en-US" dirty="0"/>
          </a:p>
        </p:txBody>
      </p:sp>
    </p:spTree>
    <p:extLst>
      <p:ext uri="{BB962C8B-B14F-4D97-AF65-F5344CB8AC3E}">
        <p14:creationId xmlns:p14="http://schemas.microsoft.com/office/powerpoint/2010/main" val="26589422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“Agreement of Terms” view</a:t>
            </a:r>
            <a:r>
              <a:rPr lang="en-US" baseline="0" dirty="0"/>
              <a:t> for parent.</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is w</a:t>
            </a:r>
            <a:r>
              <a:rPr lang="en-US" altLang="en-US" dirty="0"/>
              <a:t>here the parent acknowledges the Certification Statement. </a:t>
            </a:r>
          </a:p>
        </p:txBody>
      </p:sp>
      <p:sp>
        <p:nvSpPr>
          <p:cNvPr id="4" name="Slide Number Placeholder 3"/>
          <p:cNvSpPr>
            <a:spLocks noGrp="1"/>
          </p:cNvSpPr>
          <p:nvPr>
            <p:ph type="sldNum" sz="quarter" idx="10"/>
          </p:nvPr>
        </p:nvSpPr>
        <p:spPr/>
        <p:txBody>
          <a:bodyPr/>
          <a:lstStyle/>
          <a:p>
            <a:fld id="{C49312DC-84F5-408B-947F-EAE8AD61D853}" type="slidenum">
              <a:rPr lang="en-US" smtClean="0"/>
              <a:t>71</a:t>
            </a:fld>
            <a:endParaRPr lang="en-US" dirty="0"/>
          </a:p>
        </p:txBody>
      </p:sp>
    </p:spTree>
    <p:extLst>
      <p:ext uri="{BB962C8B-B14F-4D97-AF65-F5344CB8AC3E}">
        <p14:creationId xmlns:p14="http://schemas.microsoft.com/office/powerpoint/2010/main" val="30530123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a:t>
            </a:r>
            <a:r>
              <a:rPr lang="en-US" baseline="0" dirty="0"/>
              <a:t> Options” view for parent.</a:t>
            </a:r>
          </a:p>
          <a:p>
            <a:endParaRPr lang="en-US" baseline="0" dirty="0"/>
          </a:p>
          <a:p>
            <a:r>
              <a:rPr lang="en-US" dirty="0"/>
              <a:t>Parent</a:t>
            </a:r>
            <a:r>
              <a:rPr lang="en-US" baseline="0" dirty="0"/>
              <a:t> </a:t>
            </a:r>
            <a:r>
              <a:rPr lang="en-US" dirty="0"/>
              <a:t>FSA ID and password will not be required if the parent used</a:t>
            </a:r>
            <a:r>
              <a:rPr lang="en-US" baseline="0" dirty="0"/>
              <a:t> </a:t>
            </a:r>
            <a:r>
              <a:rPr lang="en-US" dirty="0"/>
              <a:t>the IRS DRT.</a:t>
            </a:r>
          </a:p>
        </p:txBody>
      </p:sp>
      <p:sp>
        <p:nvSpPr>
          <p:cNvPr id="4" name="Slide Number Placeholder 3"/>
          <p:cNvSpPr>
            <a:spLocks noGrp="1"/>
          </p:cNvSpPr>
          <p:nvPr>
            <p:ph type="sldNum" sz="quarter" idx="10"/>
          </p:nvPr>
        </p:nvSpPr>
        <p:spPr/>
        <p:txBody>
          <a:bodyPr/>
          <a:lstStyle/>
          <a:p>
            <a:fld id="{C49312DC-84F5-408B-947F-EAE8AD61D853}" type="slidenum">
              <a:rPr lang="en-US" smtClean="0"/>
              <a:t>72</a:t>
            </a:fld>
            <a:endParaRPr lang="en-US" dirty="0"/>
          </a:p>
        </p:txBody>
      </p:sp>
    </p:spTree>
    <p:extLst>
      <p:ext uri="{BB962C8B-B14F-4D97-AF65-F5344CB8AC3E}">
        <p14:creationId xmlns:p14="http://schemas.microsoft.com/office/powerpoint/2010/main" val="17640751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“Signature</a:t>
            </a:r>
            <a:r>
              <a:rPr lang="en-US" altLang="en-US" baseline="0" dirty="0"/>
              <a:t> Options</a:t>
            </a:r>
            <a:r>
              <a:rPr lang="en-US" altLang="en-US" dirty="0"/>
              <a:t>” view for parent continued.</a:t>
            </a:r>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a:t>
            </a:r>
            <a:r>
              <a:rPr lang="en-US" altLang="en-US" baseline="0" dirty="0"/>
              <a:t> parent of the applicant has the option to choose between three different ways of signing the application: Sign Electronically With My FSA ID, Print A Signature Page, or Submit Without Signatures. </a:t>
            </a:r>
            <a:r>
              <a:rPr lang="en-US" altLang="en-US" dirty="0"/>
              <a:t>In</a:t>
            </a:r>
            <a:r>
              <a:rPr lang="en-US" altLang="en-US" baseline="0" dirty="0"/>
              <a:t> this scenario the parent chose to sign the FAFSA form electronically. </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73</a:t>
            </a:fld>
            <a:endParaRPr lang="en-US" dirty="0"/>
          </a:p>
        </p:txBody>
      </p:sp>
    </p:spTree>
    <p:extLst>
      <p:ext uri="{BB962C8B-B14F-4D97-AF65-F5344CB8AC3E}">
        <p14:creationId xmlns:p14="http://schemas.microsoft.com/office/powerpoint/2010/main" val="6392487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a:t>
            </a:r>
            <a:r>
              <a:rPr lang="en-US" baseline="0" dirty="0"/>
              <a:t> Status” view. </a:t>
            </a:r>
          </a:p>
          <a:p>
            <a:endParaRPr lang="en-US" baseline="0" dirty="0"/>
          </a:p>
          <a:p>
            <a:r>
              <a:rPr lang="en-US" baseline="0" dirty="0"/>
              <a:t>Shows both applicant and parent signatures have been accepted.</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74</a:t>
            </a:fld>
            <a:endParaRPr lang="en-US" dirty="0"/>
          </a:p>
        </p:txBody>
      </p:sp>
    </p:spTree>
    <p:extLst>
      <p:ext uri="{BB962C8B-B14F-4D97-AF65-F5344CB8AC3E}">
        <p14:creationId xmlns:p14="http://schemas.microsoft.com/office/powerpoint/2010/main" val="1402594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“Confirmation Page” view.</a:t>
            </a:r>
          </a:p>
          <a:p>
            <a:endParaRPr lang="en-US" altLang="en-US" dirty="0"/>
          </a:p>
          <a:p>
            <a:r>
              <a:rPr lang="en-US" altLang="en-US" dirty="0"/>
              <a:t>Some states provide</a:t>
            </a:r>
            <a:r>
              <a:rPr lang="en-US" altLang="en-US" baseline="0" dirty="0"/>
              <a:t> </a:t>
            </a:r>
            <a:r>
              <a:rPr lang="en-US" altLang="en-US" dirty="0"/>
              <a:t>the option to transfer part</a:t>
            </a:r>
            <a:r>
              <a:rPr lang="en-US" altLang="en-US" baseline="0" dirty="0"/>
              <a:t> of the applicant’s FAFSA information into a state aid application.  </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Parents of applicants are offered the option to transfer the parents’ data into another applicant's new FAFSA</a:t>
            </a:r>
            <a:r>
              <a:rPr lang="en-US" altLang="en-US" baseline="0" dirty="0"/>
              <a:t> form by clicking the blue box saying “Does your brother or sister need to complete a FAFSA?”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If the applicant leaves the confirmation view before they click this link, they will not be able to return to transfer data to the application of a sibling.</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75</a:t>
            </a:fld>
            <a:endParaRPr lang="en-US" dirty="0"/>
          </a:p>
        </p:txBody>
      </p:sp>
    </p:spTree>
    <p:extLst>
      <p:ext uri="{BB962C8B-B14F-4D97-AF65-F5344CB8AC3E}">
        <p14:creationId xmlns:p14="http://schemas.microsoft.com/office/powerpoint/2010/main" val="16157542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Independent Student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dirty="0"/>
          </a:p>
        </p:txBody>
      </p:sp>
    </p:spTree>
    <p:extLst>
      <p:ext uri="{BB962C8B-B14F-4D97-AF65-F5344CB8AC3E}">
        <p14:creationId xmlns:p14="http://schemas.microsoft.com/office/powerpoint/2010/main" val="26812783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“Login”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77</a:t>
            </a:fld>
            <a:endParaRPr lang="en-US" dirty="0"/>
          </a:p>
        </p:txBody>
      </p:sp>
    </p:spTree>
    <p:extLst>
      <p:ext uri="{BB962C8B-B14F-4D97-AF65-F5344CB8AC3E}">
        <p14:creationId xmlns:p14="http://schemas.microsoft.com/office/powerpoint/2010/main" val="21243358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“Disclaimer”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78</a:t>
            </a:fld>
            <a:endParaRPr lang="en-US" dirty="0"/>
          </a:p>
        </p:txBody>
      </p:sp>
    </p:spTree>
    <p:extLst>
      <p:ext uri="{BB962C8B-B14F-4D97-AF65-F5344CB8AC3E}">
        <p14:creationId xmlns:p14="http://schemas.microsoft.com/office/powerpoint/2010/main" val="2173315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“Get Started” view.</a:t>
            </a:r>
          </a:p>
          <a:p>
            <a:endParaRPr lang="en-US" altLang="en-US" dirty="0"/>
          </a:p>
          <a:p>
            <a:r>
              <a:rPr lang="en-US" altLang="en-US" dirty="0"/>
              <a:t>The applicant can view the status of their FSA ID in the FSA ID section of the “Get Started”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79</a:t>
            </a:fld>
            <a:endParaRPr lang="en-US" dirty="0"/>
          </a:p>
        </p:txBody>
      </p:sp>
    </p:spTree>
    <p:extLst>
      <p:ext uri="{BB962C8B-B14F-4D97-AF65-F5344CB8AC3E}">
        <p14:creationId xmlns:p14="http://schemas.microsoft.com/office/powerpoint/2010/main" val="178053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2021-22</a:t>
            </a:r>
            <a:r>
              <a:rPr lang="en-US" altLang="en-US" dirty="0"/>
              <a:t> </a:t>
            </a:r>
            <a:r>
              <a:rPr lang="en-US" altLang="en-US" i="0" dirty="0"/>
              <a:t>fafsa.gov</a:t>
            </a:r>
            <a:r>
              <a:rPr lang="en-US" altLang="en-US" dirty="0"/>
              <a:t> home view continued.</a:t>
            </a:r>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fafsa.gov home view features a link</a:t>
            </a:r>
            <a:r>
              <a:rPr lang="en-US" altLang="en-US" baseline="0" dirty="0"/>
              <a:t> to the student aid deadline search function that is available by state and cycle year.</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dirty="0"/>
          </a:p>
        </p:txBody>
      </p:sp>
    </p:spTree>
    <p:extLst>
      <p:ext uri="{BB962C8B-B14F-4D97-AF65-F5344CB8AC3E}">
        <p14:creationId xmlns:p14="http://schemas.microsoft.com/office/powerpoint/2010/main" val="17313752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“Create</a:t>
            </a:r>
            <a:r>
              <a:rPr lang="en-US" altLang="en-US" baseline="0" dirty="0"/>
              <a:t> a Save Key” view.</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Save Key allows an applicant to save their FAFSA form and return at a later time to complete and submit the application. </a:t>
            </a:r>
            <a:r>
              <a:rPr lang="en-US" sz="1200" kern="1200" dirty="0">
                <a:solidFill>
                  <a:schemeClr val="tx1"/>
                </a:solidFill>
                <a:effectLst/>
                <a:latin typeface="+mn-lt"/>
                <a:ea typeface="+mn-ea"/>
                <a:cs typeface="+mn-cs"/>
              </a:rPr>
              <a:t>The application is saved for 45 days, unless the applicant submits their application for processing prior to that</a:t>
            </a:r>
            <a:r>
              <a:rPr lang="en-US" altLang="en-US" dirty="0"/>
              <a:t>. Additionally, the Save Key provides applicants a way</a:t>
            </a:r>
            <a:r>
              <a:rPr lang="en-US" sz="1200" b="0" i="0" kern="1200" dirty="0">
                <a:solidFill>
                  <a:schemeClr val="tx1"/>
                </a:solidFill>
                <a:effectLst/>
                <a:latin typeface="+mn-lt"/>
                <a:ea typeface="+mn-ea"/>
                <a:cs typeface="+mn-cs"/>
              </a:rPr>
              <a:t> to share access to their FAFSA form or correction if their parent(s) needs to add information or sign it.</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80</a:t>
            </a:fld>
            <a:endParaRPr lang="en-US" dirty="0"/>
          </a:p>
        </p:txBody>
      </p:sp>
    </p:spTree>
    <p:extLst>
      <p:ext uri="{BB962C8B-B14F-4D97-AF65-F5344CB8AC3E}">
        <p14:creationId xmlns:p14="http://schemas.microsoft.com/office/powerpoint/2010/main" val="33925693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“Introduction”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Each topic has accordion</a:t>
            </a:r>
            <a:r>
              <a:rPr lang="en-US" altLang="en-US" baseline="0" dirty="0"/>
              <a:t> functionality that can be expanded and contracted to reveal or conceal additional information.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81</a:t>
            </a:fld>
            <a:endParaRPr lang="en-US" dirty="0"/>
          </a:p>
        </p:txBody>
      </p:sp>
    </p:spTree>
    <p:extLst>
      <p:ext uri="{BB962C8B-B14F-4D97-AF65-F5344CB8AC3E}">
        <p14:creationId xmlns:p14="http://schemas.microsoft.com/office/powerpoint/2010/main" val="8755708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“Personal Information</a:t>
            </a:r>
            <a:r>
              <a:rPr lang="en-US" altLang="en-US" baseline="0" dirty="0"/>
              <a:t> for Student</a:t>
            </a:r>
            <a:r>
              <a:rPr lang="en-US" altLang="en-US" dirty="0"/>
              <a:t>” view.</a:t>
            </a:r>
          </a:p>
          <a:p>
            <a:endParaRPr lang="en-US" altLang="en-US" dirty="0"/>
          </a:p>
          <a:p>
            <a:r>
              <a:rPr lang="en-US" sz="1200" kern="1200" dirty="0">
                <a:solidFill>
                  <a:schemeClr val="tx1"/>
                </a:solidFill>
                <a:effectLst/>
                <a:latin typeface="+mn-lt"/>
                <a:ea typeface="+mn-ea"/>
                <a:cs typeface="+mn-cs"/>
              </a:rPr>
              <a:t>This is one of multiple views on fafsa.gov that explains that “you” and “your” are referencing the applicant. Other views where this messaging appears include the Search for High School, Student Marital Status, Parent Marital Status, and Student Tax Filing Status.</a:t>
            </a:r>
          </a:p>
          <a:p>
            <a:endParaRPr lang="en-US" altLang="en-US" baseline="0" dirty="0"/>
          </a:p>
          <a:p>
            <a:r>
              <a:rPr lang="en-US" altLang="en-US" baseline="0" dirty="0"/>
              <a:t>The additional box highlighted in </a:t>
            </a:r>
            <a:r>
              <a:rPr lang="en-US" altLang="en-US" baseline="0" dirty="0">
                <a:solidFill>
                  <a:srgbClr val="FF0000"/>
                </a:solidFill>
              </a:rPr>
              <a:t>green </a:t>
            </a:r>
            <a:r>
              <a:rPr lang="en-US" altLang="en-US" baseline="0" dirty="0"/>
              <a:t>indicates that the application has been successfully saved.</a:t>
            </a:r>
          </a:p>
          <a:p>
            <a:endParaRPr lang="en-US" altLang="en-US" baseline="0" dirty="0"/>
          </a:p>
          <a:p>
            <a:r>
              <a:rPr lang="en-US" altLang="en-US" baseline="0" dirty="0"/>
              <a:t>Note: This is the first view of the Student Demographics section.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82</a:t>
            </a:fld>
            <a:endParaRPr lang="en-US" dirty="0"/>
          </a:p>
        </p:txBody>
      </p:sp>
    </p:spTree>
    <p:extLst>
      <p:ext uri="{BB962C8B-B14F-4D97-AF65-F5344CB8AC3E}">
        <p14:creationId xmlns:p14="http://schemas.microsoft.com/office/powerpoint/2010/main" val="25868569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E-mail and Phone” view. </a:t>
            </a:r>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While not mandatory, it is beneficial for the</a:t>
            </a:r>
            <a:r>
              <a:rPr lang="en-US" altLang="en-US" baseline="0" dirty="0"/>
              <a:t> applicant </a:t>
            </a:r>
            <a:r>
              <a:rPr lang="en-US" altLang="en-US" dirty="0"/>
              <a:t>to include an e-mail address on the FAFSA form in order to receive important communications</a:t>
            </a:r>
            <a:r>
              <a:rPr lang="en-US" altLang="en-US" baseline="0" dirty="0"/>
              <a:t> about their financial aid.</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83</a:t>
            </a:fld>
            <a:endParaRPr lang="en-US" dirty="0"/>
          </a:p>
        </p:txBody>
      </p:sp>
    </p:spTree>
    <p:extLst>
      <p:ext uri="{BB962C8B-B14F-4D97-AF65-F5344CB8AC3E}">
        <p14:creationId xmlns:p14="http://schemas.microsoft.com/office/powerpoint/2010/main" val="23575396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Address”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84</a:t>
            </a:fld>
            <a:endParaRPr lang="en-US" dirty="0"/>
          </a:p>
        </p:txBody>
      </p:sp>
    </p:spTree>
    <p:extLst>
      <p:ext uri="{BB962C8B-B14F-4D97-AF65-F5344CB8AC3E}">
        <p14:creationId xmlns:p14="http://schemas.microsoft.com/office/powerpoint/2010/main" val="38056066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“Student Residency and Eligibility” view.</a:t>
            </a:r>
          </a:p>
          <a:p>
            <a:endParaRPr lang="en-US" altLang="en-US" dirty="0"/>
          </a:p>
          <a:p>
            <a:r>
              <a:rPr lang="en-US" altLang="en-US" dirty="0"/>
              <a:t>The informational message displays to</a:t>
            </a:r>
            <a:r>
              <a:rPr lang="en-US" altLang="en-US" baseline="0" dirty="0"/>
              <a:t> notify</a:t>
            </a:r>
            <a:r>
              <a:rPr lang="en-US" altLang="en-US" dirty="0"/>
              <a:t> the applicant that</a:t>
            </a:r>
            <a:r>
              <a:rPr lang="en-US" altLang="en-US" baseline="0" dirty="0"/>
              <a:t> </a:t>
            </a:r>
            <a:r>
              <a:rPr lang="en-US" altLang="en-US" dirty="0"/>
              <a:t>they are eligible to transfer their FAFSA information to their participating state aid application. The link will be available on the FAFSA confirmation page.  This</a:t>
            </a:r>
            <a:r>
              <a:rPr lang="en-US" altLang="en-US" baseline="0" dirty="0"/>
              <a:t> message will only </a:t>
            </a:r>
            <a:r>
              <a:rPr lang="en-US" sz="1200" kern="1200" dirty="0">
                <a:solidFill>
                  <a:schemeClr val="tx1"/>
                </a:solidFill>
                <a:effectLst/>
                <a:latin typeface="+mn-lt"/>
                <a:ea typeface="+mn-ea"/>
                <a:cs typeface="+mn-cs"/>
              </a:rPr>
              <a:t>display when the applicant indicates a participating state as their state of legal residence</a:t>
            </a:r>
            <a:r>
              <a:rPr lang="en-US" altLang="en-US" baseline="0" dirty="0"/>
              <a:t>.</a:t>
            </a:r>
          </a:p>
          <a:p>
            <a:endParaRPr lang="en-US" altLang="en-US" baseline="0" dirty="0"/>
          </a:p>
          <a:p>
            <a:r>
              <a:rPr lang="en-US" altLang="en-US" baseline="0" dirty="0"/>
              <a:t>Participating states include: Iowa, Minnesota, Mississippi, New York, New Jersey, Pennsylvania, and Vermont.</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85</a:t>
            </a:fld>
            <a:endParaRPr lang="en-US" dirty="0"/>
          </a:p>
        </p:txBody>
      </p:sp>
    </p:spTree>
    <p:extLst>
      <p:ext uri="{BB962C8B-B14F-4D97-AF65-F5344CB8AC3E}">
        <p14:creationId xmlns:p14="http://schemas.microsoft.com/office/powerpoint/2010/main" val="19533383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a:t>
            </a:r>
            <a:r>
              <a:rPr lang="en-US" altLang="en-US" baseline="0" dirty="0"/>
              <a:t> Education”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86</a:t>
            </a:fld>
            <a:endParaRPr lang="en-US" dirty="0"/>
          </a:p>
        </p:txBody>
      </p:sp>
    </p:spTree>
    <p:extLst>
      <p:ext uri="{BB962C8B-B14F-4D97-AF65-F5344CB8AC3E}">
        <p14:creationId xmlns:p14="http://schemas.microsoft.com/office/powerpoint/2010/main" val="24881725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a:t>
            </a:r>
            <a:r>
              <a:rPr lang="en-US" sz="1200" b="0" i="0" u="none" strike="noStrike" kern="1200" dirty="0">
                <a:solidFill>
                  <a:schemeClr val="tx1"/>
                </a:solidFill>
                <a:effectLst/>
                <a:latin typeface="+mn-lt"/>
                <a:ea typeface="+mn-ea"/>
                <a:cs typeface="+mn-cs"/>
              </a:rPr>
              <a:t> The</a:t>
            </a:r>
            <a:r>
              <a:rPr lang="en-US" sz="1200" b="0" i="0" u="none" strike="noStrike" kern="1200" baseline="0" dirty="0">
                <a:solidFill>
                  <a:schemeClr val="tx1"/>
                </a:solidFill>
                <a:effectLst/>
                <a:latin typeface="+mn-lt"/>
                <a:ea typeface="+mn-ea"/>
                <a:cs typeface="+mn-cs"/>
              </a:rPr>
              <a:t> response to this question </a:t>
            </a:r>
            <a:r>
              <a:rPr lang="en-US" sz="1200" b="0" i="0" u="none" strike="noStrike" kern="1200" dirty="0">
                <a:solidFill>
                  <a:schemeClr val="tx1"/>
                </a:solidFill>
                <a:effectLst/>
                <a:latin typeface="+mn-lt"/>
                <a:ea typeface="+mn-ea"/>
                <a:cs typeface="+mn-cs"/>
              </a:rPr>
              <a:t>is used to determine if the</a:t>
            </a:r>
            <a:r>
              <a:rPr lang="en-US" sz="1200" b="0" i="0" u="none" strike="noStrike" kern="1200" baseline="0" dirty="0">
                <a:solidFill>
                  <a:schemeClr val="tx1"/>
                </a:solidFill>
                <a:effectLst/>
                <a:latin typeface="+mn-lt"/>
                <a:ea typeface="+mn-ea"/>
                <a:cs typeface="+mn-cs"/>
              </a:rPr>
              <a:t> applicant </a:t>
            </a:r>
            <a:r>
              <a:rPr lang="en-US" sz="1200" b="0" i="0" u="none" strike="noStrike" kern="1200" dirty="0">
                <a:solidFill>
                  <a:schemeClr val="tx1"/>
                </a:solidFill>
                <a:effectLst/>
                <a:latin typeface="+mn-lt"/>
                <a:ea typeface="+mn-ea"/>
                <a:cs typeface="+mn-cs"/>
              </a:rPr>
              <a:t>needs to register with the Selective Service System (SSS). Most male citizens and male immigrants between the ages of 18–25 must register with the SSS to receive federal student aid. This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requirement applies to any person assigned the sex of male at birth.</a:t>
            </a:r>
            <a:r>
              <a:rPr lang="en-US" dirty="0"/>
              <a:t> </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87</a:t>
            </a:fld>
            <a:endParaRPr lang="en-US" dirty="0"/>
          </a:p>
        </p:txBody>
      </p:sp>
    </p:spTree>
    <p:extLst>
      <p:ext uri="{BB962C8B-B14F-4D97-AF65-F5344CB8AC3E}">
        <p14:creationId xmlns:p14="http://schemas.microsoft.com/office/powerpoint/2010/main" val="17729655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 Driver’s License”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88</a:t>
            </a:fld>
            <a:endParaRPr lang="en-US" dirty="0"/>
          </a:p>
        </p:txBody>
      </p:sp>
    </p:spTree>
    <p:extLst>
      <p:ext uri="{BB962C8B-B14F-4D97-AF65-F5344CB8AC3E}">
        <p14:creationId xmlns:p14="http://schemas.microsoft.com/office/powerpoint/2010/main" val="14716262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“Student</a:t>
            </a:r>
            <a:r>
              <a:rPr lang="en-US" altLang="en-US" baseline="0" dirty="0"/>
              <a:t> Foster Care and Parent Education Completion</a:t>
            </a:r>
            <a:r>
              <a:rPr lang="en-US" altLang="en-US" dirty="0"/>
              <a: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89</a:t>
            </a:fld>
            <a:endParaRPr lang="en-US" dirty="0"/>
          </a:p>
        </p:txBody>
      </p:sp>
    </p:spTree>
    <p:extLst>
      <p:ext uri="{BB962C8B-B14F-4D97-AF65-F5344CB8AC3E}">
        <p14:creationId xmlns:p14="http://schemas.microsoft.com/office/powerpoint/2010/main" val="2115569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2021-22</a:t>
            </a:r>
            <a:r>
              <a:rPr lang="en-US" altLang="en-US" dirty="0"/>
              <a:t> </a:t>
            </a:r>
            <a:r>
              <a:rPr lang="en-US" altLang="en-US" i="0" dirty="0"/>
              <a:t>fafsa.gov</a:t>
            </a:r>
            <a:r>
              <a:rPr lang="en-US" altLang="en-US" dirty="0"/>
              <a:t> home view continued-2. </a:t>
            </a:r>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fafsa.gov home view features three links</a:t>
            </a:r>
            <a:r>
              <a:rPr lang="en-US" altLang="en-US" baseline="0" dirty="0"/>
              <a:t> to help users navigate the financial aid process including completing the form, FAFSA help view, and information on FAFSA renewal.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Additional Studentaid.gov links are also provided at the bottom of the homepage. </a:t>
            </a: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dirty="0"/>
          </a:p>
        </p:txBody>
      </p:sp>
    </p:spTree>
    <p:extLst>
      <p:ext uri="{BB962C8B-B14F-4D97-AF65-F5344CB8AC3E}">
        <p14:creationId xmlns:p14="http://schemas.microsoft.com/office/powerpoint/2010/main" val="85153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“Search for High School” view.</a:t>
            </a:r>
          </a:p>
          <a:p>
            <a:endParaRPr lang="en-US" dirty="0"/>
          </a:p>
          <a:p>
            <a:r>
              <a:rPr lang="en-US" dirty="0"/>
              <a:t>Note:</a:t>
            </a:r>
            <a:r>
              <a:rPr lang="en-US" baseline="0" dirty="0"/>
              <a:t> This is the first view of the School Selection section.</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90</a:t>
            </a:fld>
            <a:endParaRPr lang="en-US" dirty="0"/>
          </a:p>
        </p:txBody>
      </p:sp>
    </p:spTree>
    <p:extLst>
      <p:ext uri="{BB962C8B-B14F-4D97-AF65-F5344CB8AC3E}">
        <p14:creationId xmlns:p14="http://schemas.microsoft.com/office/powerpoint/2010/main" val="23799811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“Search for High School Results”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91</a:t>
            </a:fld>
            <a:endParaRPr lang="en-US" dirty="0"/>
          </a:p>
        </p:txBody>
      </p:sp>
    </p:spTree>
    <p:extLst>
      <p:ext uri="{BB962C8B-B14F-4D97-AF65-F5344CB8AC3E}">
        <p14:creationId xmlns:p14="http://schemas.microsoft.com/office/powerpoint/2010/main" val="20594519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“Search for Colleges”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92</a:t>
            </a:fld>
            <a:endParaRPr lang="en-US" dirty="0"/>
          </a:p>
        </p:txBody>
      </p:sp>
    </p:spTree>
    <p:extLst>
      <p:ext uri="{BB962C8B-B14F-4D97-AF65-F5344CB8AC3E}">
        <p14:creationId xmlns:p14="http://schemas.microsoft.com/office/powerpoint/2010/main" val="16293715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“College Search Results”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93</a:t>
            </a:fld>
            <a:endParaRPr lang="en-US" dirty="0"/>
          </a:p>
        </p:txBody>
      </p:sp>
    </p:spTree>
    <p:extLst>
      <p:ext uri="{BB962C8B-B14F-4D97-AF65-F5344CB8AC3E}">
        <p14:creationId xmlns:p14="http://schemas.microsoft.com/office/powerpoint/2010/main" val="17459640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“Selected</a:t>
            </a:r>
            <a:r>
              <a:rPr lang="en-US" baseline="0" dirty="0"/>
              <a:t> Colleges and </a:t>
            </a:r>
            <a:r>
              <a:rPr lang="en-US" dirty="0"/>
              <a:t>Housing Plans”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94</a:t>
            </a:fld>
            <a:endParaRPr lang="en-US" dirty="0"/>
          </a:p>
        </p:txBody>
      </p:sp>
    </p:spTree>
    <p:extLst>
      <p:ext uri="{BB962C8B-B14F-4D97-AF65-F5344CB8AC3E}">
        <p14:creationId xmlns:p14="http://schemas.microsoft.com/office/powerpoint/2010/main" val="10303162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“Student</a:t>
            </a:r>
            <a:r>
              <a:rPr lang="en-US" altLang="en-US" baseline="0" dirty="0"/>
              <a:t> Marital Status</a:t>
            </a:r>
            <a:r>
              <a:rPr lang="en-US" altLang="en-US" dirty="0"/>
              <a:t>” view.</a:t>
            </a:r>
          </a:p>
          <a:p>
            <a:endParaRPr lang="en-US" altLang="en-US" dirty="0"/>
          </a:p>
          <a:p>
            <a:r>
              <a:rPr lang="en-US" altLang="en-US" dirty="0"/>
              <a:t>Note: This is the first view of the Dependency Status section.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95</a:t>
            </a:fld>
            <a:endParaRPr lang="en-US" dirty="0"/>
          </a:p>
        </p:txBody>
      </p:sp>
    </p:spTree>
    <p:extLst>
      <p:ext uri="{BB962C8B-B14F-4D97-AF65-F5344CB8AC3E}">
        <p14:creationId xmlns:p14="http://schemas.microsoft.com/office/powerpoint/2010/main" val="10366719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“Does</a:t>
            </a:r>
            <a:r>
              <a:rPr lang="en-US" baseline="0" dirty="0"/>
              <a:t> Student Have Dependents?” view.</a:t>
            </a:r>
          </a:p>
        </p:txBody>
      </p:sp>
      <p:sp>
        <p:nvSpPr>
          <p:cNvPr id="4" name="Slide Number Placeholder 3"/>
          <p:cNvSpPr>
            <a:spLocks noGrp="1"/>
          </p:cNvSpPr>
          <p:nvPr>
            <p:ph type="sldNum" sz="quarter" idx="10"/>
          </p:nvPr>
        </p:nvSpPr>
        <p:spPr/>
        <p:txBody>
          <a:bodyPr/>
          <a:lstStyle/>
          <a:p>
            <a:fld id="{C49312DC-84F5-408B-947F-EAE8AD61D853}" type="slidenum">
              <a:rPr lang="en-US" smtClean="0"/>
              <a:t>96</a:t>
            </a:fld>
            <a:endParaRPr lang="en-US" dirty="0"/>
          </a:p>
        </p:txBody>
      </p:sp>
    </p:spTree>
    <p:extLst>
      <p:ext uri="{BB962C8B-B14F-4D97-AF65-F5344CB8AC3E}">
        <p14:creationId xmlns:p14="http://schemas.microsoft.com/office/powerpoint/2010/main" val="41173278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Household</a:t>
            </a:r>
            <a:r>
              <a:rPr lang="en-US" baseline="0" dirty="0"/>
              <a:t> Info” view.</a:t>
            </a:r>
          </a:p>
          <a:p>
            <a:endParaRPr lang="en-US" baseline="0" dirty="0"/>
          </a:p>
          <a:p>
            <a:r>
              <a:rPr lang="en-US" baseline="0" dirty="0"/>
              <a:t>Applicants are required to complete the household size worksheet in an effort to get more accurate information about the number in the applicant’s household and the number of those in the household who are in college. Some information will be prefilled, based on responses provided previously within the FAFSA form. The system tallies the totals as the applicant completes the worksheet to ensure that there are no mathematical errors.</a:t>
            </a:r>
          </a:p>
        </p:txBody>
      </p:sp>
      <p:sp>
        <p:nvSpPr>
          <p:cNvPr id="4" name="Slide Number Placeholder 3"/>
          <p:cNvSpPr>
            <a:spLocks noGrp="1"/>
          </p:cNvSpPr>
          <p:nvPr>
            <p:ph type="sldNum" sz="quarter" idx="10"/>
          </p:nvPr>
        </p:nvSpPr>
        <p:spPr/>
        <p:txBody>
          <a:bodyPr/>
          <a:lstStyle/>
          <a:p>
            <a:fld id="{C49312DC-84F5-408B-947F-EAE8AD61D853}" type="slidenum">
              <a:rPr lang="en-US" smtClean="0"/>
              <a:t>97</a:t>
            </a:fld>
            <a:endParaRPr lang="en-US" dirty="0"/>
          </a:p>
        </p:txBody>
      </p:sp>
    </p:spTree>
    <p:extLst>
      <p:ext uri="{BB962C8B-B14F-4D97-AF65-F5344CB8AC3E}">
        <p14:creationId xmlns:p14="http://schemas.microsoft.com/office/powerpoint/2010/main" val="10153273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“Independent</a:t>
            </a:r>
            <a:r>
              <a:rPr lang="en-US" altLang="en-US" baseline="0" dirty="0"/>
              <a:t> Student” view.  </a:t>
            </a:r>
          </a:p>
          <a:p>
            <a:endParaRPr lang="en-US" altLang="en-US" baseline="0" dirty="0"/>
          </a:p>
          <a:p>
            <a:r>
              <a:rPr lang="en-US" altLang="en-US" baseline="0" dirty="0"/>
              <a:t>This view only displays if it has been determined that the applicant is considered to be independent. Generally independent applicants have the choice of whether or not to answer questions about their parents; however, some health professions or law schools may require parent information.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98</a:t>
            </a:fld>
            <a:endParaRPr lang="en-US" dirty="0"/>
          </a:p>
        </p:txBody>
      </p:sp>
    </p:spTree>
    <p:extLst>
      <p:ext uri="{BB962C8B-B14F-4D97-AF65-F5344CB8AC3E}">
        <p14:creationId xmlns:p14="http://schemas.microsoft.com/office/powerpoint/2010/main" val="1123731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Tax</a:t>
            </a:r>
            <a:r>
              <a:rPr lang="en-US" altLang="en-US" baseline="0" dirty="0"/>
              <a:t> Filing Status” view.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Note: This is the first view of Student Financials section.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Parent Demographics and Financials have been skipped because the applicant is independent and chose to skip them.</a:t>
            </a:r>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99</a:t>
            </a:fld>
            <a:endParaRPr lang="en-US" dirty="0"/>
          </a:p>
        </p:txBody>
      </p:sp>
    </p:spTree>
    <p:extLst>
      <p:ext uri="{BB962C8B-B14F-4D97-AF65-F5344CB8AC3E}">
        <p14:creationId xmlns:p14="http://schemas.microsoft.com/office/powerpoint/2010/main" val="1557460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endParaRPr lang="en-US" dirty="0"/>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91116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23028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763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8817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211104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64739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6208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xmlns=""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96210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077850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8442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dirty="0"/>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dirty="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dirty="0"/>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dirty="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dirty="0">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18928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3836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3" r:id="rId2"/>
    <p:sldLayoutId id="2147483708" r:id="rId3"/>
    <p:sldLayoutId id="2147483709" r:id="rId4"/>
    <p:sldLayoutId id="2147483710" r:id="rId5"/>
    <p:sldLayoutId id="2147483698" r:id="rId6"/>
    <p:sldLayoutId id="2147483676" r:id="rId7"/>
    <p:sldLayoutId id="2147483733" r:id="rId8"/>
    <p:sldLayoutId id="2147483734" r:id="rId9"/>
    <p:sldLayoutId id="2147483691" r:id="rId10"/>
    <p:sldLayoutId id="2147483655" r:id="rId11"/>
    <p:sldLayoutId id="2147483692" r:id="rId12"/>
    <p:sldLayoutId id="2147483659" r:id="rId13"/>
    <p:sldLayoutId id="2147483693" r:id="rId14"/>
    <p:sldLayoutId id="2147483683" r:id="rId15"/>
    <p:sldLayoutId id="2147483702" r:id="rId16"/>
    <p:sldLayoutId id="2147483685" r:id="rId17"/>
    <p:sldLayoutId id="2147483719" r:id="rId18"/>
    <p:sldLayoutId id="2147483682" r:id="rId19"/>
    <p:sldLayoutId id="2147483686" r:id="rId20"/>
    <p:sldLayoutId id="2147483712" r:id="rId21"/>
    <p:sldLayoutId id="2147483713" r:id="rId22"/>
    <p:sldLayoutId id="2147483716" r:id="rId23"/>
    <p:sldLayoutId id="2147483717" r:id="rId24"/>
    <p:sldLayoutId id="2147483718" r:id="rId25"/>
    <p:sldLayoutId id="2147483726" r:id="rId26"/>
    <p:sldLayoutId id="2147483720" r:id="rId27"/>
    <p:sldLayoutId id="2147483681" r:id="rId28"/>
    <p:sldLayoutId id="2147483731" r:id="rId29"/>
    <p:sldLayoutId id="2147483722" r:id="rId30"/>
    <p:sldLayoutId id="2147483723" r:id="rId31"/>
    <p:sldLayoutId id="2147483724" r:id="rId32"/>
    <p:sldLayoutId id="2147483725" r:id="rId33"/>
    <p:sldLayoutId id="2147483711" r:id="rId34"/>
    <p:sldLayoutId id="2147483715" r:id="rId35"/>
    <p:sldLayoutId id="2147483689" r:id="rId36"/>
    <p:sldLayoutId id="2147483687" r:id="rId37"/>
    <p:sldLayoutId id="2147483728" r:id="rId38"/>
    <p:sldLayoutId id="2147483730" r:id="rId39"/>
    <p:sldLayoutId id="2147483735" r:id="rId40"/>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0.xml"/><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2.xml"/><Relationship Id="rId1" Type="http://schemas.openxmlformats.org/officeDocument/2006/relationships/slideLayout" Target="../slideLayouts/slideLayout3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36.xml"/><Relationship Id="rId5" Type="http://schemas.openxmlformats.org/officeDocument/2006/relationships/image" Target="../media/image115.png"/><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6.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7.xml"/><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2.xml"/><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4.xml"/><Relationship Id="rId1" Type="http://schemas.openxmlformats.org/officeDocument/2006/relationships/slideLayout" Target="../slideLayouts/slideLayout36.xml"/><Relationship Id="rId4" Type="http://schemas.openxmlformats.org/officeDocument/2006/relationships/image" Target="../media/image127.png"/></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5.xml"/><Relationship Id="rId1" Type="http://schemas.openxmlformats.org/officeDocument/2006/relationships/slideLayout" Target="../slideLayouts/slideLayout36.xml"/><Relationship Id="rId4" Type="http://schemas.openxmlformats.org/officeDocument/2006/relationships/image" Target="../media/image129.png"/></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6.xml"/><Relationship Id="rId1" Type="http://schemas.openxmlformats.org/officeDocument/2006/relationships/slideLayout" Target="../slideLayouts/slideLayout36.xml"/></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7.xml"/><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8.xml"/><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9.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0.xml"/><Relationship Id="rId1" Type="http://schemas.openxmlformats.org/officeDocument/2006/relationships/slideLayout" Target="../slideLayouts/slideLayout36.xml"/><Relationship Id="rId4" Type="http://schemas.openxmlformats.org/officeDocument/2006/relationships/image" Target="../media/image13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3.xml"/><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4.xml"/><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5.xml"/><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6.xml"/><Relationship Id="rId1" Type="http://schemas.openxmlformats.org/officeDocument/2006/relationships/slideLayout" Target="../slideLayouts/slideLayout36.xml"/></Relationships>
</file>

<file path=ppt/slides/_rels/slide1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7.xml"/><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36.xml"/><Relationship Id="rId4" Type="http://schemas.openxmlformats.org/officeDocument/2006/relationships/image" Target="../media/image14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0.xml"/><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1.xml"/><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2.xml"/><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3.xml"/><Relationship Id="rId1" Type="http://schemas.openxmlformats.org/officeDocument/2006/relationships/slideLayout" Target="../slideLayouts/slideLayout36.xml"/><Relationship Id="rId4" Type="http://schemas.openxmlformats.org/officeDocument/2006/relationships/image" Target="../media/image147.png"/></Relationships>
</file>

<file path=ppt/slides/_rels/slide1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4.xml"/><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5.xml"/><Relationship Id="rId1" Type="http://schemas.openxmlformats.org/officeDocument/2006/relationships/slideLayout" Target="../slideLayouts/slideLayout36.xml"/></Relationships>
</file>

<file path=ppt/slides/_rels/slide1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6.xml"/><Relationship Id="rId1" Type="http://schemas.openxmlformats.org/officeDocument/2006/relationships/slideLayout" Target="../slideLayouts/slideLayout36.xml"/><Relationship Id="rId4" Type="http://schemas.openxmlformats.org/officeDocument/2006/relationships/image" Target="../media/image151.png"/></Relationships>
</file>

<file path=ppt/slides/_rels/slide13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7.xml"/><Relationship Id="rId1" Type="http://schemas.openxmlformats.org/officeDocument/2006/relationships/slideLayout" Target="../slideLayouts/slideLayout36.xml"/><Relationship Id="rId4" Type="http://schemas.openxmlformats.org/officeDocument/2006/relationships/image" Target="../media/image153.png"/></Relationships>
</file>

<file path=ppt/slides/_rels/slide1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8.xml"/><Relationship Id="rId1" Type="http://schemas.openxmlformats.org/officeDocument/2006/relationships/slideLayout" Target="../slideLayouts/slideLayout36.xml"/><Relationship Id="rId4" Type="http://schemas.openxmlformats.org/officeDocument/2006/relationships/image" Target="../media/image155.png"/></Relationships>
</file>

<file path=ppt/slides/_rels/slide1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9.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0.xml"/><Relationship Id="rId1" Type="http://schemas.openxmlformats.org/officeDocument/2006/relationships/slideLayout" Target="../slideLayouts/slideLayout36.xml"/><Relationship Id="rId5" Type="http://schemas.openxmlformats.org/officeDocument/2006/relationships/image" Target="../media/image159.png"/><Relationship Id="rId4" Type="http://schemas.openxmlformats.org/officeDocument/2006/relationships/image" Target="../media/image158.png"/></Relationships>
</file>

<file path=ppt/slides/_rels/slide14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1.xml"/><Relationship Id="rId1" Type="http://schemas.openxmlformats.org/officeDocument/2006/relationships/slideLayout" Target="../slideLayouts/slideLayout36.xml"/></Relationships>
</file>

<file path=ppt/slides/_rels/slide1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2.xml"/><Relationship Id="rId1" Type="http://schemas.openxmlformats.org/officeDocument/2006/relationships/slideLayout" Target="../slideLayouts/slideLayout36.xml"/></Relationships>
</file>

<file path=ppt/slides/_rels/slide14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3.xml"/><Relationship Id="rId1" Type="http://schemas.openxmlformats.org/officeDocument/2006/relationships/slideLayout" Target="../slideLayouts/slideLayout36.xml"/></Relationships>
</file>

<file path=ppt/slides/_rels/slide1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4.xml"/><Relationship Id="rId1" Type="http://schemas.openxmlformats.org/officeDocument/2006/relationships/slideLayout" Target="../slideLayouts/slideLayout36.xml"/></Relationships>
</file>

<file path=ppt/slides/_rels/slide14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5.xml"/><Relationship Id="rId1" Type="http://schemas.openxmlformats.org/officeDocument/2006/relationships/slideLayout" Target="../slideLayouts/slideLayout3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7.xml"/><Relationship Id="rId1" Type="http://schemas.openxmlformats.org/officeDocument/2006/relationships/slideLayout" Target="../slideLayouts/slideLayout36.xml"/><Relationship Id="rId4" Type="http://schemas.openxmlformats.org/officeDocument/2006/relationships/image" Target="../media/image166.png"/></Relationships>
</file>

<file path=ppt/slides/_rels/slide14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8.xml"/><Relationship Id="rId1" Type="http://schemas.openxmlformats.org/officeDocument/2006/relationships/slideLayout" Target="../slideLayouts/slideLayout36.xml"/><Relationship Id="rId4" Type="http://schemas.openxmlformats.org/officeDocument/2006/relationships/image" Target="../media/image168.png"/></Relationships>
</file>

<file path=ppt/slides/_rels/slide14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9.xml"/><Relationship Id="rId1" Type="http://schemas.openxmlformats.org/officeDocument/2006/relationships/slideLayout" Target="../slideLayouts/slideLayout36.xml"/><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0.xml"/><Relationship Id="rId1" Type="http://schemas.openxmlformats.org/officeDocument/2006/relationships/slideLayout" Target="../slideLayouts/slideLayout36.xml"/><Relationship Id="rId4" Type="http://schemas.openxmlformats.org/officeDocument/2006/relationships/image" Target="../media/image172.png"/></Relationships>
</file>

<file path=ppt/slides/_rels/slide15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1.xml"/><Relationship Id="rId1" Type="http://schemas.openxmlformats.org/officeDocument/2006/relationships/slideLayout" Target="../slideLayouts/slideLayout36.xml"/><Relationship Id="rId4" Type="http://schemas.openxmlformats.org/officeDocument/2006/relationships/image" Target="../media/image174.png"/></Relationships>
</file>

<file path=ppt/slides/_rels/slide1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2.xml"/><Relationship Id="rId1" Type="http://schemas.openxmlformats.org/officeDocument/2006/relationships/slideLayout" Target="../slideLayouts/slideLayout3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7.xml"/></Relationships>
</file>

<file path=ppt/slides/_rels/slide1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4.xml"/><Relationship Id="rId1" Type="http://schemas.openxmlformats.org/officeDocument/2006/relationships/slideLayout" Target="../slideLayouts/slideLayout36.xml"/><Relationship Id="rId4" Type="http://schemas.openxmlformats.org/officeDocument/2006/relationships/image" Target="../media/image177.png"/></Relationships>
</file>

<file path=ppt/slides/_rels/slide15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5.xml"/><Relationship Id="rId1" Type="http://schemas.openxmlformats.org/officeDocument/2006/relationships/slideLayout" Target="../slideLayouts/slideLayout3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7.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7.xml"/><Relationship Id="rId1" Type="http://schemas.openxmlformats.org/officeDocument/2006/relationships/slideLayout" Target="../slideLayouts/slideLayout36.xml"/><Relationship Id="rId4" Type="http://schemas.openxmlformats.org/officeDocument/2006/relationships/image" Target="../media/image179.png"/></Relationships>
</file>

<file path=ppt/slides/_rels/slide15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8.xml"/><Relationship Id="rId1" Type="http://schemas.openxmlformats.org/officeDocument/2006/relationships/slideLayout" Target="../slideLayouts/slideLayout3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6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0.xml"/><Relationship Id="rId1" Type="http://schemas.openxmlformats.org/officeDocument/2006/relationships/slideLayout" Target="../slideLayouts/slideLayout36.xml"/></Relationships>
</file>

<file path=ppt/slides/_rels/slide1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1.xml"/><Relationship Id="rId1" Type="http://schemas.openxmlformats.org/officeDocument/2006/relationships/slideLayout" Target="../slideLayouts/slideLayout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2.xml"/><Relationship Id="rId1" Type="http://schemas.openxmlformats.org/officeDocument/2006/relationships/slideLayout" Target="../slideLayouts/slideLayout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3.xml"/><Relationship Id="rId1" Type="http://schemas.openxmlformats.org/officeDocument/2006/relationships/slideLayout" Target="../slideLayouts/slideLayout36.xml"/></Relationships>
</file>

<file path=ppt/slides/_rels/slide16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4.xml"/><Relationship Id="rId1" Type="http://schemas.openxmlformats.org/officeDocument/2006/relationships/slideLayout" Target="../slideLayouts/slideLayout36.xml"/></Relationships>
</file>

<file path=ppt/slides/_rels/slide16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5.xml"/><Relationship Id="rId1" Type="http://schemas.openxmlformats.org/officeDocument/2006/relationships/slideLayout" Target="../slideLayouts/slideLayout36.xml"/></Relationships>
</file>

<file path=ppt/slides/_rels/slide16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6.xml"/><Relationship Id="rId1" Type="http://schemas.openxmlformats.org/officeDocument/2006/relationships/slideLayout" Target="../slideLayouts/slideLayout36.xml"/></Relationships>
</file>

<file path=ppt/slides/_rels/slide1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7.xml"/><Relationship Id="rId1" Type="http://schemas.openxmlformats.org/officeDocument/2006/relationships/slideLayout" Target="../slideLayouts/slideLayout36.xml"/><Relationship Id="rId4" Type="http://schemas.openxmlformats.org/officeDocument/2006/relationships/image" Target="../media/image189.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7.xml"/></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9.xml"/><Relationship Id="rId1" Type="http://schemas.openxmlformats.org/officeDocument/2006/relationships/slideLayout" Target="../slideLayouts/slideLayout36.xml"/><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7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70.xml"/><Relationship Id="rId1" Type="http://schemas.openxmlformats.org/officeDocument/2006/relationships/slideLayout" Target="../slideLayouts/slideLayout3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7.xml"/></Relationships>
</file>

<file path=ppt/slides/_rels/slide17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2.xml"/><Relationship Id="rId1" Type="http://schemas.openxmlformats.org/officeDocument/2006/relationships/slideLayout" Target="../slideLayouts/slideLayout36.xml"/></Relationships>
</file>

<file path=ppt/slides/_rels/slide17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73.xml"/><Relationship Id="rId1" Type="http://schemas.openxmlformats.org/officeDocument/2006/relationships/slideLayout" Target="../slideLayouts/slideLayout36.xml"/></Relationships>
</file>

<file path=ppt/slides/_rels/slide17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4.xml"/><Relationship Id="rId1" Type="http://schemas.openxmlformats.org/officeDocument/2006/relationships/slideLayout" Target="../slideLayouts/slideLayout3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7.xml"/></Relationships>
</file>

<file path=ppt/slides/_rels/slide1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6.xml"/><Relationship Id="rId1" Type="http://schemas.openxmlformats.org/officeDocument/2006/relationships/slideLayout" Target="../slideLayouts/slideLayout36.xml"/></Relationships>
</file>

<file path=ppt/slides/_rels/slide17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7.xml"/><Relationship Id="rId1" Type="http://schemas.openxmlformats.org/officeDocument/2006/relationships/slideLayout" Target="../slideLayouts/slideLayout36.xml"/></Relationships>
</file>

<file path=ppt/slides/_rels/slide17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8.xml"/><Relationship Id="rId1" Type="http://schemas.openxmlformats.org/officeDocument/2006/relationships/slideLayout" Target="../slideLayouts/slideLayout36.xml"/></Relationships>
</file>

<file path=ppt/slides/_rels/slide17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9.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7.xml"/></Relationships>
</file>

<file path=ppt/slides/_rels/slide18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1.xml"/><Relationship Id="rId1" Type="http://schemas.openxmlformats.org/officeDocument/2006/relationships/slideLayout" Target="../slideLayouts/slideLayout36.xml"/></Relationships>
</file>

<file path=ppt/slides/_rels/slide18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2.xml"/><Relationship Id="rId1" Type="http://schemas.openxmlformats.org/officeDocument/2006/relationships/slideLayout" Target="../slideLayouts/slideLayout36.xml"/></Relationships>
</file>

<file path=ppt/slides/_rels/slide18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3.xml"/><Relationship Id="rId1" Type="http://schemas.openxmlformats.org/officeDocument/2006/relationships/slideLayout" Target="../slideLayouts/slideLayout36.xml"/></Relationships>
</file>

<file path=ppt/slides/_rels/slide18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4.xml"/><Relationship Id="rId1" Type="http://schemas.openxmlformats.org/officeDocument/2006/relationships/slideLayout" Target="../slideLayouts/slideLayout3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7.xml"/></Relationships>
</file>

<file path=ppt/slides/_rels/slide18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6.xml"/><Relationship Id="rId1" Type="http://schemas.openxmlformats.org/officeDocument/2006/relationships/slideLayout" Target="../slideLayouts/slideLayout36.xml"/></Relationships>
</file>

<file path=ppt/slides/_rels/slide18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7.xml"/><Relationship Id="rId1" Type="http://schemas.openxmlformats.org/officeDocument/2006/relationships/slideLayout" Target="../slideLayouts/slideLayout36.xml"/></Relationships>
</file>

<file path=ppt/slides/_rels/slide18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8.xml"/><Relationship Id="rId1" Type="http://schemas.openxmlformats.org/officeDocument/2006/relationships/slideLayout" Target="../slideLayouts/slideLayout36.xml"/></Relationships>
</file>

<file path=ppt/slides/_rels/slide18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9.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0.xml"/><Relationship Id="rId1" Type="http://schemas.openxmlformats.org/officeDocument/2006/relationships/slideLayout" Target="../slideLayouts/slideLayout36.xml"/></Relationships>
</file>

<file path=ppt/slides/_rels/slide19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1.xml"/><Relationship Id="rId1" Type="http://schemas.openxmlformats.org/officeDocument/2006/relationships/slideLayout" Target="../slideLayouts/slideLayout36.xml"/></Relationships>
</file>

<file path=ppt/slides/_rels/slide19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92.xml"/><Relationship Id="rId1" Type="http://schemas.openxmlformats.org/officeDocument/2006/relationships/slideLayout" Target="../slideLayouts/slideLayout36.xml"/></Relationships>
</file>

<file path=ppt/slides/_rels/slide19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93.xml"/><Relationship Id="rId1" Type="http://schemas.openxmlformats.org/officeDocument/2006/relationships/slideLayout" Target="../slideLayouts/slideLayout36.xml"/></Relationships>
</file>

<file path=ppt/slides/_rels/slide19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4.xml"/><Relationship Id="rId1" Type="http://schemas.openxmlformats.org/officeDocument/2006/relationships/slideLayout" Target="../slideLayouts/slideLayout3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7.xml"/></Relationships>
</file>

<file path=ppt/slides/_rels/slide19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96.xml"/><Relationship Id="rId1" Type="http://schemas.openxmlformats.org/officeDocument/2006/relationships/slideLayout" Target="../slideLayouts/slideLayout36.xml"/></Relationships>
</file>

<file path=ppt/slides/_rels/slide19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97.xml"/><Relationship Id="rId1" Type="http://schemas.openxmlformats.org/officeDocument/2006/relationships/slideLayout" Target="../slideLayouts/slideLayout36.xml"/></Relationships>
</file>

<file path=ppt/slides/_rels/slide19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98.xml"/><Relationship Id="rId1" Type="http://schemas.openxmlformats.org/officeDocument/2006/relationships/slideLayout" Target="../slideLayouts/slideLayout3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slide" Target="slide121.xml"/><Relationship Id="rId13" Type="http://schemas.openxmlformats.org/officeDocument/2006/relationships/slide" Target="slide180.xml"/><Relationship Id="rId3" Type="http://schemas.openxmlformats.org/officeDocument/2006/relationships/slide" Target="slide3.xml"/><Relationship Id="rId7" Type="http://schemas.openxmlformats.org/officeDocument/2006/relationships/slide" Target="slide76.xml"/><Relationship Id="rId12" Type="http://schemas.openxmlformats.org/officeDocument/2006/relationships/slide" Target="slide17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8.xml"/><Relationship Id="rId11" Type="http://schemas.openxmlformats.org/officeDocument/2006/relationships/slide" Target="slide171.xml"/><Relationship Id="rId5" Type="http://schemas.openxmlformats.org/officeDocument/2006/relationships/slide" Target="slide10.xml"/><Relationship Id="rId15" Type="http://schemas.openxmlformats.org/officeDocument/2006/relationships/slide" Target="slide195.xml"/><Relationship Id="rId10" Type="http://schemas.openxmlformats.org/officeDocument/2006/relationships/slide" Target="slide128.xml"/><Relationship Id="rId4" Type="http://schemas.openxmlformats.org/officeDocument/2006/relationships/slide" Target="slide6.xml"/><Relationship Id="rId9" Type="http://schemas.openxmlformats.org/officeDocument/2006/relationships/slide" Target="slide146.xml"/><Relationship Id="rId14" Type="http://schemas.openxmlformats.org/officeDocument/2006/relationships/slide" Target="slide18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36.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36.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36.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6.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8.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2021-22 </a:t>
            </a:r>
            <a:r>
              <a:rPr lang="en-US" cap="none" dirty="0"/>
              <a:t>fafsa.gov preview presentation</a:t>
            </a:r>
            <a:endParaRPr lang="en-US" dirty="0"/>
          </a:p>
        </p:txBody>
      </p:sp>
      <p:sp>
        <p:nvSpPr>
          <p:cNvPr id="3" name="Content Placeholder 2"/>
          <p:cNvSpPr>
            <a:spLocks noGrp="1"/>
          </p:cNvSpPr>
          <p:nvPr>
            <p:ph sz="quarter" idx="10"/>
          </p:nvPr>
        </p:nvSpPr>
        <p:spPr/>
        <p:txBody>
          <a:bodyPr/>
          <a:lstStyle/>
          <a:p>
            <a:r>
              <a:rPr lang="en-US" dirty="0"/>
              <a:t>September 2020</a:t>
            </a:r>
          </a:p>
        </p:txBody>
      </p:sp>
    </p:spTree>
    <p:extLst>
      <p:ext uri="{BB962C8B-B14F-4D97-AF65-F5344CB8AC3E}">
        <p14:creationId xmlns:p14="http://schemas.microsoft.com/office/powerpoint/2010/main" val="126821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Login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Login</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10</a:t>
            </a:fld>
            <a:endParaRPr lang="en-US" dirty="0"/>
          </a:p>
        </p:txBody>
      </p:sp>
    </p:spTree>
    <p:extLst>
      <p:ext uri="{BB962C8B-B14F-4D97-AF65-F5344CB8AC3E}">
        <p14:creationId xmlns:p14="http://schemas.microsoft.com/office/powerpoint/2010/main" val="23096759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leaving the fafsa.gov pop-up</a:t>
            </a:r>
          </a:p>
        </p:txBody>
      </p:sp>
      <p:pic>
        <p:nvPicPr>
          <p:cNvPr id="5" name="Picture 4" descr="Screenshot of 2021-22 “Leaving the fafsa.gov pop-up” view.&#10;&#10;Note: This pop-up window displays when the applicant chooses to use the IRS DRT on the previous page.&#10;&#10;" title="2021-22 “Leaving the fafsa.gov pop-up” view."/>
          <p:cNvPicPr>
            <a:picLocks noChangeAspect="1"/>
          </p:cNvPicPr>
          <p:nvPr/>
        </p:nvPicPr>
        <p:blipFill>
          <a:blip r:embed="rId3"/>
          <a:stretch>
            <a:fillRect/>
          </a:stretch>
        </p:blipFill>
        <p:spPr>
          <a:xfrm>
            <a:off x="3366569" y="699655"/>
            <a:ext cx="5472631" cy="432772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100</a:t>
            </a:fld>
            <a:endParaRPr lang="en-US" dirty="0"/>
          </a:p>
        </p:txBody>
      </p:sp>
    </p:spTree>
    <p:extLst>
      <p:ext uri="{BB962C8B-B14F-4D97-AF65-F5344CB8AC3E}">
        <p14:creationId xmlns:p14="http://schemas.microsoft.com/office/powerpoint/2010/main" val="2287862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irs website disclaimer</a:t>
            </a:r>
          </a:p>
        </p:txBody>
      </p:sp>
      <p:pic>
        <p:nvPicPr>
          <p:cNvPr id="3" name="Picture 2" descr="Screenshot of 2021-22 “IRS Website Disclaimer” view." title="2021-22 “IRS Website Disclaimer”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818" y="732541"/>
            <a:ext cx="5412364" cy="549355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101</a:t>
            </a:fld>
            <a:endParaRPr lang="en-US" dirty="0"/>
          </a:p>
        </p:txBody>
      </p:sp>
    </p:spTree>
    <p:extLst>
      <p:ext uri="{BB962C8B-B14F-4D97-AF65-F5344CB8AC3E}">
        <p14:creationId xmlns:p14="http://schemas.microsoft.com/office/powerpoint/2010/main" val="27417043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get my federal income tax information</a:t>
            </a:r>
          </a:p>
        </p:txBody>
      </p:sp>
      <p:grpSp>
        <p:nvGrpSpPr>
          <p:cNvPr id="5" name="Group 4" descr="Screenshot of 2021-22 “Get My Federal Income Tax Information” view.&#10;&#10;Note: This is where the applicant provides tax information exactly as it appears on their tax return.  Some information will be pre-filled from the FAFSA form such as name, SSN, date of birth, and tax filing status." title="2021-22 “Get My Federal Income Tax Information” view"/>
          <p:cNvGrpSpPr/>
          <p:nvPr/>
        </p:nvGrpSpPr>
        <p:grpSpPr>
          <a:xfrm>
            <a:off x="3376363" y="713338"/>
            <a:ext cx="5467217" cy="5003277"/>
            <a:chOff x="3376363" y="713338"/>
            <a:chExt cx="5467217" cy="5003277"/>
          </a:xfrm>
        </p:grpSpPr>
        <p:pic>
          <p:nvPicPr>
            <p:cNvPr id="3" name="Picture 2" descr="Screenshot of 2021-22 “Get My Federal Income Tax Information” view.&#10;&#10;Note: This is where the applicant provides tax information exactly as it appears on their tax return.  Some information will be pre-filled from the FAFSA form such as name, SSN, date of birth, and tax filing status.&#10;" title="2021-22 “Get My Federal Income Tax Inform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363" y="713338"/>
              <a:ext cx="5467217" cy="5003277"/>
            </a:xfrm>
            <a:prstGeom prst="rect">
              <a:avLst/>
            </a:prstGeom>
          </p:spPr>
        </p:pic>
        <p:pic>
          <p:nvPicPr>
            <p:cNvPr id="8" name="Picture 7" descr="Screenshot of IRS DRT first name." title="IRS DRT First Name."/>
            <p:cNvPicPr>
              <a:picLocks noChangeAspect="1"/>
            </p:cNvPicPr>
            <p:nvPr/>
          </p:nvPicPr>
          <p:blipFill>
            <a:blip r:embed="rId4"/>
            <a:stretch>
              <a:fillRect/>
            </a:stretch>
          </p:blipFill>
          <p:spPr>
            <a:xfrm>
              <a:off x="3690938" y="2387872"/>
              <a:ext cx="297740" cy="136254"/>
            </a:xfrm>
            <a:prstGeom prst="rect">
              <a:avLst/>
            </a:prstGeom>
          </p:spPr>
        </p:pic>
        <p:pic>
          <p:nvPicPr>
            <p:cNvPr id="10" name="Picture 9" descr="Screenshot of last name." title="Last Name."/>
            <p:cNvPicPr>
              <a:picLocks noChangeAspect="1"/>
            </p:cNvPicPr>
            <p:nvPr/>
          </p:nvPicPr>
          <p:blipFill>
            <a:blip r:embed="rId5"/>
            <a:stretch>
              <a:fillRect/>
            </a:stretch>
          </p:blipFill>
          <p:spPr>
            <a:xfrm>
              <a:off x="3699508" y="2838450"/>
              <a:ext cx="280599" cy="127993"/>
            </a:xfrm>
            <a:prstGeom prst="rect">
              <a:avLst/>
            </a:prstGeom>
          </p:spPr>
        </p:pic>
        <p:pic>
          <p:nvPicPr>
            <p:cNvPr id="11" name="Picture 10" descr="Screenshot of IRS DRT home address." title="IRS DRT Home Address."/>
            <p:cNvPicPr>
              <a:picLocks noChangeAspect="1"/>
            </p:cNvPicPr>
            <p:nvPr/>
          </p:nvPicPr>
          <p:blipFill>
            <a:blip r:embed="rId6"/>
            <a:stretch>
              <a:fillRect/>
            </a:stretch>
          </p:blipFill>
          <p:spPr>
            <a:xfrm>
              <a:off x="3690938" y="4933829"/>
              <a:ext cx="693737" cy="112032"/>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102</a:t>
            </a:fld>
            <a:endParaRPr lang="en-US" dirty="0"/>
          </a:p>
        </p:txBody>
      </p:sp>
    </p:spTree>
    <p:extLst>
      <p:ext uri="{BB962C8B-B14F-4D97-AF65-F5344CB8AC3E}">
        <p14:creationId xmlns:p14="http://schemas.microsoft.com/office/powerpoint/2010/main" val="36608506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get my federal income tax</a:t>
            </a:r>
            <a:r>
              <a:rPr lang="en-US" baseline="0" dirty="0"/>
              <a:t> information continued</a:t>
            </a:r>
            <a:endParaRPr lang="en-US" dirty="0"/>
          </a:p>
        </p:txBody>
      </p:sp>
      <p:grpSp>
        <p:nvGrpSpPr>
          <p:cNvPr id="6" name="Group 5" descr="Screenshot of 2021-22 “Get My Federal Income Tax Information” view - continued" title="2021-22 “Get My Federal Income Tax Information” view - continued"/>
          <p:cNvGrpSpPr/>
          <p:nvPr/>
        </p:nvGrpSpPr>
        <p:grpSpPr>
          <a:xfrm>
            <a:off x="3375964" y="669529"/>
            <a:ext cx="5466506" cy="4546311"/>
            <a:chOff x="3375964" y="669529"/>
            <a:chExt cx="5466506" cy="4546311"/>
          </a:xfrm>
        </p:grpSpPr>
        <p:pic>
          <p:nvPicPr>
            <p:cNvPr id="3" name="Picture 2" descr="Screenshot of 2021-22 “Get My Federal Income Tax Information” view - continued." title="2021-22 “Get My Federal Income Tax Information” view - continu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964" y="669529"/>
              <a:ext cx="5466506" cy="4546311"/>
            </a:xfrm>
            <a:prstGeom prst="rect">
              <a:avLst/>
            </a:prstGeom>
          </p:spPr>
        </p:pic>
        <p:sp>
          <p:nvSpPr>
            <p:cNvPr id="5" name="TextBox 4" descr="Screenshot of IRS DRT City." title="IRS DRT City."/>
            <p:cNvSpPr txBox="1"/>
            <p:nvPr/>
          </p:nvSpPr>
          <p:spPr>
            <a:xfrm>
              <a:off x="3517899" y="1914981"/>
              <a:ext cx="1908175" cy="215444"/>
            </a:xfrm>
            <a:prstGeom prst="rect">
              <a:avLst/>
            </a:prstGeom>
            <a:noFill/>
          </p:spPr>
          <p:txBody>
            <a:bodyPr wrap="square" rtlCol="0">
              <a:spAutoFit/>
            </a:bodyPr>
            <a:lstStyle/>
            <a:p>
              <a:r>
                <a:rPr lang="en-US" sz="800" dirty="0">
                  <a:solidFill>
                    <a:schemeClr val="bg1">
                      <a:lumMod val="50000"/>
                    </a:schemeClr>
                  </a:solidFill>
                </a:rPr>
                <a:t>Coralville</a:t>
              </a:r>
            </a:p>
          </p:txBody>
        </p:sp>
        <p:pic>
          <p:nvPicPr>
            <p:cNvPr id="11" name="Picture 10" descr="Screenshot of IRS DRT State." title="IRS DRT State."/>
            <p:cNvPicPr>
              <a:picLocks noChangeAspect="1"/>
            </p:cNvPicPr>
            <p:nvPr/>
          </p:nvPicPr>
          <p:blipFill>
            <a:blip r:embed="rId4"/>
            <a:stretch>
              <a:fillRect/>
            </a:stretch>
          </p:blipFill>
          <p:spPr>
            <a:xfrm>
              <a:off x="3600450" y="2375887"/>
              <a:ext cx="523875" cy="177920"/>
            </a:xfrm>
            <a:prstGeom prst="rect">
              <a:avLst/>
            </a:prstGeom>
          </p:spPr>
        </p:pic>
        <p:pic>
          <p:nvPicPr>
            <p:cNvPr id="7" name="Picture 6" descr="Screenshot of IRS DRT Zip Code." title="IRS DRT Zip Code"/>
            <p:cNvPicPr>
              <a:picLocks noChangeAspect="1"/>
            </p:cNvPicPr>
            <p:nvPr/>
          </p:nvPicPr>
          <p:blipFill>
            <a:blip r:embed="rId5"/>
            <a:stretch>
              <a:fillRect/>
            </a:stretch>
          </p:blipFill>
          <p:spPr>
            <a:xfrm>
              <a:off x="3563936" y="2872229"/>
              <a:ext cx="436564" cy="150372"/>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103</a:t>
            </a:fld>
            <a:endParaRPr lang="en-US" dirty="0"/>
          </a:p>
        </p:txBody>
      </p:sp>
    </p:spTree>
    <p:extLst>
      <p:ext uri="{BB962C8B-B14F-4D97-AF65-F5344CB8AC3E}">
        <p14:creationId xmlns:p14="http://schemas.microsoft.com/office/powerpoint/2010/main" val="2292844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a:t>
            </a:r>
            <a:r>
              <a:rPr lang="en-US" baseline="0" dirty="0"/>
              <a:t> student- federal income tax information results</a:t>
            </a:r>
            <a:endParaRPr lang="en-US" dirty="0"/>
          </a:p>
        </p:txBody>
      </p:sp>
      <p:pic>
        <p:nvPicPr>
          <p:cNvPr id="3" name="Picture 2" descr="Screenshot of 2021-22 “Federal Income Tax Information Results” view.&#10;&#10;Note: This page gives the user the opportunity to check the box and then transfer their federal tax information into the FAFSA form.&#10;" title="2021-22 “Federal Income Tax Information Results” view.2021-22 “Federal Income Tax Information Resul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981" y="765291"/>
            <a:ext cx="5430411" cy="590104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104</a:t>
            </a:fld>
            <a:endParaRPr lang="en-US" dirty="0"/>
          </a:p>
        </p:txBody>
      </p:sp>
    </p:spTree>
    <p:extLst>
      <p:ext uri="{BB962C8B-B14F-4D97-AF65-F5344CB8AC3E}">
        <p14:creationId xmlns:p14="http://schemas.microsoft.com/office/powerpoint/2010/main" val="1016894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irs info</a:t>
            </a:r>
          </a:p>
        </p:txBody>
      </p:sp>
      <p:pic>
        <p:nvPicPr>
          <p:cNvPr id="3" name="Picture 2" descr="Screenshot of 2021-22 “Student IRS Info” view.&#10;&#10;Note: In this scenario, the applicant chose to transfer financial information via the IRS DRT." title="2021-22 “Student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218" y="731741"/>
            <a:ext cx="5459917" cy="305755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105</a:t>
            </a:fld>
            <a:endParaRPr lang="en-US" dirty="0"/>
          </a:p>
        </p:txBody>
      </p:sp>
    </p:spTree>
    <p:extLst>
      <p:ext uri="{BB962C8B-B14F-4D97-AF65-F5344CB8AC3E}">
        <p14:creationId xmlns:p14="http://schemas.microsoft.com/office/powerpoint/2010/main" val="4903905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a:t>
            </a:r>
            <a:r>
              <a:rPr lang="en-US" baseline="0" dirty="0"/>
              <a:t> student- student income from work</a:t>
            </a:r>
            <a:endParaRPr lang="en-US" dirty="0"/>
          </a:p>
        </p:txBody>
      </p:sp>
      <p:pic>
        <p:nvPicPr>
          <p:cNvPr id="3" name="Picture 2" descr="Screenshot of 2021-22 “Student Income from Work” view." title="2021-22 “Stud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237" y="691190"/>
            <a:ext cx="5399827" cy="336589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106</a:t>
            </a:fld>
            <a:endParaRPr lang="en-US" dirty="0"/>
          </a:p>
        </p:txBody>
      </p:sp>
    </p:spTree>
    <p:extLst>
      <p:ext uri="{BB962C8B-B14F-4D97-AF65-F5344CB8AC3E}">
        <p14:creationId xmlns:p14="http://schemas.microsoft.com/office/powerpoint/2010/main" val="16455065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a:t>
            </a:r>
            <a:r>
              <a:rPr lang="en-US" baseline="0" dirty="0"/>
              <a:t> student- student additional irs info</a:t>
            </a:r>
            <a:endParaRPr lang="en-US" dirty="0"/>
          </a:p>
        </p:txBody>
      </p:sp>
      <p:pic>
        <p:nvPicPr>
          <p:cNvPr id="3" name="Picture 2" descr="Screenshot of 2021-22 “Student Additional IRS Info” view." title="2021-22 “Student Additional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061" y="698694"/>
            <a:ext cx="5458408" cy="305562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107</a:t>
            </a:fld>
            <a:endParaRPr lang="en-US" dirty="0"/>
          </a:p>
        </p:txBody>
      </p:sp>
    </p:spTree>
    <p:extLst>
      <p:ext uri="{BB962C8B-B14F-4D97-AF65-F5344CB8AC3E}">
        <p14:creationId xmlns:p14="http://schemas.microsoft.com/office/powerpoint/2010/main" val="41994075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simplified path determination</a:t>
            </a:r>
          </a:p>
        </p:txBody>
      </p:sp>
      <p:pic>
        <p:nvPicPr>
          <p:cNvPr id="3" name="Picture 2" descr="Screenshot of 2021-22 “Student Simplified Path Determination” view.&#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Student Simplified Path Determination” view."/>
          <p:cNvPicPr>
            <a:picLocks noChangeAspect="1"/>
          </p:cNvPicPr>
          <p:nvPr/>
        </p:nvPicPr>
        <p:blipFill>
          <a:blip r:embed="rId3"/>
          <a:stretch>
            <a:fillRect/>
          </a:stretch>
        </p:blipFill>
        <p:spPr>
          <a:xfrm>
            <a:off x="3356880" y="706055"/>
            <a:ext cx="5470346" cy="372704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108</a:t>
            </a:fld>
            <a:endParaRPr lang="en-US" dirty="0"/>
          </a:p>
        </p:txBody>
      </p:sp>
    </p:spTree>
    <p:extLst>
      <p:ext uri="{BB962C8B-B14F-4D97-AF65-F5344CB8AC3E}">
        <p14:creationId xmlns:p14="http://schemas.microsoft.com/office/powerpoint/2010/main" val="7313818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questions for tax filers only</a:t>
            </a:r>
          </a:p>
        </p:txBody>
      </p:sp>
      <p:pic>
        <p:nvPicPr>
          <p:cNvPr id="3" name="Picture 2" descr="Screenshot of 2021-22 “Student Questions for Tax Filers Only” view." title="2021-22 “Stud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107" y="693574"/>
            <a:ext cx="5145787" cy="607202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109</a:t>
            </a:fld>
            <a:endParaRPr lang="en-US" dirty="0"/>
          </a:p>
        </p:txBody>
      </p:sp>
    </p:spTree>
    <p:extLst>
      <p:ext uri="{BB962C8B-B14F-4D97-AF65-F5344CB8AC3E}">
        <p14:creationId xmlns:p14="http://schemas.microsoft.com/office/powerpoint/2010/main" val="3818905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p:spPr>
        <p:txBody>
          <a:bodyPr/>
          <a:lstStyle/>
          <a:p>
            <a:r>
              <a:rPr lang="en-US" dirty="0">
                <a:ea typeface="+mj-ea"/>
              </a:rPr>
              <a:t>Login</a:t>
            </a:r>
            <a:endParaRPr lang="en-US" dirty="0"/>
          </a:p>
        </p:txBody>
      </p:sp>
      <p:pic>
        <p:nvPicPr>
          <p:cNvPr id="3" name="Picture 2" descr="Screenshot of 2021-22 “Login” view.&#10;" title="2021-22 “Login” view."/>
          <p:cNvPicPr>
            <a:picLocks noChangeAspect="1"/>
          </p:cNvPicPr>
          <p:nvPr/>
        </p:nvPicPr>
        <p:blipFill>
          <a:blip r:embed="rId3"/>
          <a:stretch>
            <a:fillRect/>
          </a:stretch>
        </p:blipFill>
        <p:spPr>
          <a:xfrm>
            <a:off x="3374066" y="715926"/>
            <a:ext cx="5498366" cy="3283789"/>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11</a:t>
            </a:fld>
            <a:endParaRPr lang="en-US" dirty="0"/>
          </a:p>
        </p:txBody>
      </p:sp>
    </p:spTree>
    <p:extLst>
      <p:ext uri="{BB962C8B-B14F-4D97-AF65-F5344CB8AC3E}">
        <p14:creationId xmlns:p14="http://schemas.microsoft.com/office/powerpoint/2010/main" val="28355231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additional financial</a:t>
            </a:r>
            <a:r>
              <a:rPr lang="en-US" baseline="0" dirty="0"/>
              <a:t> info</a:t>
            </a:r>
            <a:endParaRPr lang="en-US" dirty="0"/>
          </a:p>
        </p:txBody>
      </p:sp>
      <p:pic>
        <p:nvPicPr>
          <p:cNvPr id="3" name="Picture 2" descr="Screenshot of 2021-22 “Student Questions for Tax Filers Only” view." title="2021-22 “Stud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598" y="704627"/>
            <a:ext cx="5428807" cy="488770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110</a:t>
            </a:fld>
            <a:endParaRPr lang="en-US" dirty="0"/>
          </a:p>
        </p:txBody>
      </p:sp>
    </p:spTree>
    <p:extLst>
      <p:ext uri="{BB962C8B-B14F-4D97-AF65-F5344CB8AC3E}">
        <p14:creationId xmlns:p14="http://schemas.microsoft.com/office/powerpoint/2010/main" val="35530816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untaxed</a:t>
            </a:r>
            <a:r>
              <a:rPr lang="en-US" baseline="0" dirty="0"/>
              <a:t> income</a:t>
            </a:r>
            <a:endParaRPr lang="en-US" dirty="0"/>
          </a:p>
        </p:txBody>
      </p:sp>
      <p:pic>
        <p:nvPicPr>
          <p:cNvPr id="3" name="Picture 2" descr="Screenshot of 2021-22 “Student Questions for Tax Filers Only” view." title="2021-22 “Stud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177" y="734866"/>
            <a:ext cx="4793646" cy="612313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111</a:t>
            </a:fld>
            <a:endParaRPr lang="en-US" dirty="0"/>
          </a:p>
        </p:txBody>
      </p:sp>
    </p:spTree>
    <p:extLst>
      <p:ext uri="{BB962C8B-B14F-4D97-AF65-F5344CB8AC3E}">
        <p14:creationId xmlns:p14="http://schemas.microsoft.com/office/powerpoint/2010/main" val="33473472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assets</a:t>
            </a:r>
          </a:p>
        </p:txBody>
      </p:sp>
      <p:pic>
        <p:nvPicPr>
          <p:cNvPr id="5" name="Picture 4" descr="Screenshot of 2021-22 “Student Assets” view.&#10;" title="2021-22 “Student Assets” view."/>
          <p:cNvPicPr>
            <a:picLocks noChangeAspect="1"/>
          </p:cNvPicPr>
          <p:nvPr/>
        </p:nvPicPr>
        <p:blipFill>
          <a:blip r:embed="rId3"/>
          <a:stretch>
            <a:fillRect/>
          </a:stretch>
        </p:blipFill>
        <p:spPr>
          <a:xfrm>
            <a:off x="3366653" y="684738"/>
            <a:ext cx="5479473" cy="466939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112</a:t>
            </a:fld>
            <a:endParaRPr lang="en-US" dirty="0"/>
          </a:p>
        </p:txBody>
      </p:sp>
    </p:spTree>
    <p:extLst>
      <p:ext uri="{BB962C8B-B14F-4D97-AF65-F5344CB8AC3E}">
        <p14:creationId xmlns:p14="http://schemas.microsoft.com/office/powerpoint/2010/main" val="11617421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a:t>
            </a:r>
            <a:r>
              <a:rPr lang="en-US" baseline="0" dirty="0"/>
              <a:t> student- preparer info</a:t>
            </a:r>
            <a:endParaRPr lang="en-US" dirty="0"/>
          </a:p>
        </p:txBody>
      </p:sp>
      <p:pic>
        <p:nvPicPr>
          <p:cNvPr id="5" name="Picture 4" descr="Screenshot of 2021-22 “Preparer Info” view.&#10;&#10;Note: This is the first view of Sign &amp; Submit.&#10;" title="2021-22 “Preparer Info” view."/>
          <p:cNvPicPr>
            <a:picLocks noChangeAspect="1"/>
          </p:cNvPicPr>
          <p:nvPr/>
        </p:nvPicPr>
        <p:blipFill>
          <a:blip r:embed="rId3"/>
          <a:stretch>
            <a:fillRect/>
          </a:stretch>
        </p:blipFill>
        <p:spPr>
          <a:xfrm>
            <a:off x="3362325" y="692294"/>
            <a:ext cx="5468715" cy="367881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113</a:t>
            </a:fld>
            <a:endParaRPr lang="en-US" dirty="0"/>
          </a:p>
        </p:txBody>
      </p:sp>
    </p:spTree>
    <p:extLst>
      <p:ext uri="{BB962C8B-B14F-4D97-AF65-F5344CB8AC3E}">
        <p14:creationId xmlns:p14="http://schemas.microsoft.com/office/powerpoint/2010/main" val="31763118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Independent student- fafsa summary-student</a:t>
            </a:r>
            <a:r>
              <a:rPr lang="en-US" baseline="0" dirty="0"/>
              <a:t> demographics and school selection</a:t>
            </a:r>
            <a:endParaRPr lang="en-US" dirty="0"/>
          </a:p>
        </p:txBody>
      </p:sp>
      <p:grpSp>
        <p:nvGrpSpPr>
          <p:cNvPr id="6" name="Group 5" descr="Screenshot of 2021-22 “FAFSA Summary” view for independent applicant – Student Demographics and School Selection. " title="2021-22 “FAFSA Summary” view for independent student– Student Demographics and School Selection continued"/>
          <p:cNvGrpSpPr/>
          <p:nvPr/>
        </p:nvGrpSpPr>
        <p:grpSpPr>
          <a:xfrm>
            <a:off x="1531210" y="734074"/>
            <a:ext cx="9092268" cy="5062380"/>
            <a:chOff x="1531210" y="734074"/>
            <a:chExt cx="9092268" cy="5062380"/>
          </a:xfrm>
        </p:grpSpPr>
        <p:pic>
          <p:nvPicPr>
            <p:cNvPr id="3" name="Picture 2" descr="Screenshot of 2021-22 “FAFSA Summary” view for independent applicant – Student Demographics and School Selection. " title="2021-22 “FAFSA Summary” view for independent student– Student Demographics and School Selection continu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210" y="734074"/>
              <a:ext cx="3661021" cy="4690682"/>
            </a:xfrm>
            <a:prstGeom prst="rect">
              <a:avLst/>
            </a:prstGeom>
          </p:spPr>
        </p:pic>
        <p:pic>
          <p:nvPicPr>
            <p:cNvPr id="4" name="Picture 3" descr="Screenshot of 2021-22 “FAFSA Summary” view for independent applicant – Student Demographics and School Selection continued." title="2021-22 “FAFSA Summary” view for independent student– Student Demographics and School Selection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965" y="734074"/>
              <a:ext cx="3587513" cy="5062380"/>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114</a:t>
            </a:fld>
            <a:endParaRPr lang="en-US" dirty="0"/>
          </a:p>
        </p:txBody>
      </p:sp>
    </p:spTree>
    <p:extLst>
      <p:ext uri="{BB962C8B-B14F-4D97-AF65-F5344CB8AC3E}">
        <p14:creationId xmlns:p14="http://schemas.microsoft.com/office/powerpoint/2010/main" val="23688036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Independent student- fafsa summary- dependency</a:t>
            </a:r>
            <a:r>
              <a:rPr lang="en-US" baseline="0" dirty="0"/>
              <a:t> status and student financials</a:t>
            </a:r>
            <a:endParaRPr lang="en-US" dirty="0"/>
          </a:p>
        </p:txBody>
      </p:sp>
      <p:grpSp>
        <p:nvGrpSpPr>
          <p:cNvPr id="6" name="Group 5" descr="Screenshot of 2021-22 “FAFSA Summary” view for independent applicant continued – Dependency Status and Student Financials." title="2021-22 “FAFSA Summary” view for independent applicant continued – Dependency Status and Student Financials"/>
          <p:cNvGrpSpPr/>
          <p:nvPr/>
        </p:nvGrpSpPr>
        <p:grpSpPr>
          <a:xfrm>
            <a:off x="1580389" y="725048"/>
            <a:ext cx="9053363" cy="5110213"/>
            <a:chOff x="1580389" y="725048"/>
            <a:chExt cx="9053363" cy="5110213"/>
          </a:xfrm>
        </p:grpSpPr>
        <p:pic>
          <p:nvPicPr>
            <p:cNvPr id="3" name="Picture 2" descr="Screenshot of 2021-22 “FAFSA Summary” view for independent applicant continued – Dependency Status and Student Financials." title="2021-22 “FAFSA Summary” view for independent applicant continued – Dependency Status and Student Financ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389" y="725049"/>
              <a:ext cx="3587512" cy="5110212"/>
            </a:xfrm>
            <a:prstGeom prst="rect">
              <a:avLst/>
            </a:prstGeom>
          </p:spPr>
        </p:pic>
        <p:pic>
          <p:nvPicPr>
            <p:cNvPr id="4" name="Picture 3" descr="Screenshot of 2021-22 “FAFSA Summary” view for independent applicant continued – Dependency Status and Student Financials continued." title="2021-22 “FAFSA Summary” view for independent student continued – Dependency Status and Student Financial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691" y="725048"/>
              <a:ext cx="3608061" cy="4914981"/>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115</a:t>
            </a:fld>
            <a:endParaRPr lang="en-US" dirty="0"/>
          </a:p>
        </p:txBody>
      </p:sp>
    </p:spTree>
    <p:extLst>
      <p:ext uri="{BB962C8B-B14F-4D97-AF65-F5344CB8AC3E}">
        <p14:creationId xmlns:p14="http://schemas.microsoft.com/office/powerpoint/2010/main" val="5756822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fafsa summary- sign and submit</a:t>
            </a:r>
          </a:p>
        </p:txBody>
      </p:sp>
      <p:pic>
        <p:nvPicPr>
          <p:cNvPr id="3" name="Picture 2" descr="Screenshot of 2021-22 “FAFSA Summary” view for independent applicant continued – Sign &amp; Submit.&#10;" title="2021-22 “FAFSA Summary” view for independent applicant continued – Sign &amp; Subm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087" y="708427"/>
            <a:ext cx="5407827" cy="376505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116</a:t>
            </a:fld>
            <a:endParaRPr lang="en-US" dirty="0"/>
          </a:p>
        </p:txBody>
      </p:sp>
    </p:spTree>
    <p:extLst>
      <p:ext uri="{BB962C8B-B14F-4D97-AF65-F5344CB8AC3E}">
        <p14:creationId xmlns:p14="http://schemas.microsoft.com/office/powerpoint/2010/main" val="16839981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agreement</a:t>
            </a:r>
            <a:r>
              <a:rPr lang="en-US" baseline="0" dirty="0"/>
              <a:t> of terms</a:t>
            </a:r>
            <a:endParaRPr lang="en-US" dirty="0"/>
          </a:p>
        </p:txBody>
      </p:sp>
      <p:pic>
        <p:nvPicPr>
          <p:cNvPr id="3" name="Picture 2" descr="Screenshot of 2021-22 “Agreement of Terms” view." title="2021-22 “Agreement of Term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482" y="717583"/>
            <a:ext cx="5407037" cy="459867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117</a:t>
            </a:fld>
            <a:endParaRPr lang="en-US" dirty="0"/>
          </a:p>
        </p:txBody>
      </p:sp>
    </p:spTree>
    <p:extLst>
      <p:ext uri="{BB962C8B-B14F-4D97-AF65-F5344CB8AC3E}">
        <p14:creationId xmlns:p14="http://schemas.microsoft.com/office/powerpoint/2010/main" val="17355535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signature options</a:t>
            </a:r>
          </a:p>
        </p:txBody>
      </p:sp>
      <p:pic>
        <p:nvPicPr>
          <p:cNvPr id="3" name="Picture 2" descr="Screenshot of 2021-22 “Signature Options” view." title="2021-22 “Signature Op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893" y="714415"/>
            <a:ext cx="5376215" cy="400983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118</a:t>
            </a:fld>
            <a:endParaRPr lang="en-US" dirty="0"/>
          </a:p>
        </p:txBody>
      </p:sp>
    </p:spTree>
    <p:extLst>
      <p:ext uri="{BB962C8B-B14F-4D97-AF65-F5344CB8AC3E}">
        <p14:creationId xmlns:p14="http://schemas.microsoft.com/office/powerpoint/2010/main" val="33245941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signature</a:t>
            </a:r>
            <a:r>
              <a:rPr lang="en-US" baseline="0" dirty="0"/>
              <a:t> status</a:t>
            </a:r>
            <a:endParaRPr lang="en-US" dirty="0"/>
          </a:p>
        </p:txBody>
      </p:sp>
      <p:pic>
        <p:nvPicPr>
          <p:cNvPr id="3" name="Picture 2" descr="Screenshot of 2021-22 “Signature Status” view."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530" y="721422"/>
            <a:ext cx="5400941" cy="453679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119</a:t>
            </a:fld>
            <a:endParaRPr lang="en-US" dirty="0"/>
          </a:p>
        </p:txBody>
      </p:sp>
    </p:spTree>
    <p:extLst>
      <p:ext uri="{BB962C8B-B14F-4D97-AF65-F5344CB8AC3E}">
        <p14:creationId xmlns:p14="http://schemas.microsoft.com/office/powerpoint/2010/main" val="359128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192088"/>
            <a:ext cx="11236325" cy="485775"/>
          </a:xfrm>
        </p:spPr>
        <p:txBody>
          <a:bodyPr/>
          <a:lstStyle/>
          <a:p>
            <a:r>
              <a:rPr lang="en-US" dirty="0">
                <a:noFill/>
              </a:rPr>
              <a:t>Login – I am the Student</a:t>
            </a:r>
          </a:p>
        </p:txBody>
      </p:sp>
      <p:pic>
        <p:nvPicPr>
          <p:cNvPr id="6" name="Picture 5" descr="Screenshot of 2021-22 “Login” view with the “I am the student” option selected. &#10;&#10;Note: If using this option, the user can choose one of three ways to log in to the application; using an FSA ID, a verified email address, or a verified phone number.&#10;" title="2021-22 “Login” view with the “I am the student” option selected. "/>
          <p:cNvPicPr>
            <a:picLocks noChangeAspect="1"/>
          </p:cNvPicPr>
          <p:nvPr/>
        </p:nvPicPr>
        <p:blipFill>
          <a:blip r:embed="rId3"/>
          <a:stretch>
            <a:fillRect/>
          </a:stretch>
        </p:blipFill>
        <p:spPr>
          <a:xfrm>
            <a:off x="3347449" y="677863"/>
            <a:ext cx="5457646" cy="545764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12</a:t>
            </a:fld>
            <a:endParaRPr lang="en-US" dirty="0"/>
          </a:p>
        </p:txBody>
      </p:sp>
    </p:spTree>
    <p:extLst>
      <p:ext uri="{BB962C8B-B14F-4D97-AF65-F5344CB8AC3E}">
        <p14:creationId xmlns:p14="http://schemas.microsoft.com/office/powerpoint/2010/main" val="13002634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confirmation page</a:t>
            </a:r>
          </a:p>
        </p:txBody>
      </p:sp>
      <p:grpSp>
        <p:nvGrpSpPr>
          <p:cNvPr id="3" name="Group 2" descr="Screenshot of 2021-22 “Confirmation Page” view." title="2021-22 “Confirmation Page” view"/>
          <p:cNvGrpSpPr/>
          <p:nvPr/>
        </p:nvGrpSpPr>
        <p:grpSpPr>
          <a:xfrm>
            <a:off x="1537855" y="690149"/>
            <a:ext cx="9123218" cy="3390016"/>
            <a:chOff x="1537855" y="690149"/>
            <a:chExt cx="9123218" cy="3390016"/>
          </a:xfrm>
        </p:grpSpPr>
        <p:pic>
          <p:nvPicPr>
            <p:cNvPr id="5" name="Picture 4" descr="Screenshot of Top half of 2021-22 “Confirmation Page” view." title="Top half of 2021-22 “Confirmation Page” view."/>
            <p:cNvPicPr>
              <a:picLocks noChangeAspect="1"/>
            </p:cNvPicPr>
            <p:nvPr/>
          </p:nvPicPr>
          <p:blipFill>
            <a:blip r:embed="rId3"/>
            <a:stretch>
              <a:fillRect/>
            </a:stretch>
          </p:blipFill>
          <p:spPr>
            <a:xfrm>
              <a:off x="1537855" y="690149"/>
              <a:ext cx="3633975" cy="3390016"/>
            </a:xfrm>
            <a:prstGeom prst="rect">
              <a:avLst/>
            </a:prstGeom>
          </p:spPr>
        </p:pic>
        <p:pic>
          <p:nvPicPr>
            <p:cNvPr id="6" name="Picture 5" descr="Screenshot of Bottom half of 2021-22 “Confirmation Page” view." title="Bottom half of 2021-22 “Confirmation Page” view."/>
            <p:cNvPicPr>
              <a:picLocks noChangeAspect="1"/>
            </p:cNvPicPr>
            <p:nvPr/>
          </p:nvPicPr>
          <p:blipFill>
            <a:blip r:embed="rId4"/>
            <a:stretch>
              <a:fillRect/>
            </a:stretch>
          </p:blipFill>
          <p:spPr>
            <a:xfrm>
              <a:off x="7038108" y="690149"/>
              <a:ext cx="3622965" cy="2747415"/>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120</a:t>
            </a:fld>
            <a:endParaRPr lang="en-US" dirty="0"/>
          </a:p>
        </p:txBody>
      </p:sp>
    </p:spTree>
    <p:extLst>
      <p:ext uri="{BB962C8B-B14F-4D97-AF65-F5344CB8AC3E}">
        <p14:creationId xmlns:p14="http://schemas.microsoft.com/office/powerpoint/2010/main" val="38649345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My fafsa views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My FAFSA views</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121</a:t>
            </a:fld>
            <a:endParaRPr lang="en-US" dirty="0"/>
          </a:p>
        </p:txBody>
      </p:sp>
    </p:spTree>
    <p:extLst>
      <p:ext uri="{BB962C8B-B14F-4D97-AF65-F5344CB8AC3E}">
        <p14:creationId xmlns:p14="http://schemas.microsoft.com/office/powerpoint/2010/main" val="1493371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96" y="278069"/>
            <a:ext cx="8874760" cy="798177"/>
          </a:xfrm>
        </p:spPr>
        <p:txBody>
          <a:bodyPr/>
          <a:lstStyle/>
          <a:p>
            <a:r>
              <a:rPr lang="en-US" dirty="0">
                <a:solidFill>
                  <a:schemeClr val="accent1">
                    <a:lumMod val="50000"/>
                  </a:schemeClr>
                </a:solidFill>
              </a:rPr>
              <a:t>My FAFSA view</a:t>
            </a:r>
          </a:p>
        </p:txBody>
      </p:sp>
      <p:sp>
        <p:nvSpPr>
          <p:cNvPr id="7" name="Content Placeholder 2"/>
          <p:cNvSpPr txBox="1">
            <a:spLocks/>
          </p:cNvSpPr>
          <p:nvPr/>
        </p:nvSpPr>
        <p:spPr>
          <a:xfrm>
            <a:off x="459142" y="1435444"/>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30" dirty="0">
                <a:solidFill>
                  <a:schemeClr val="accent1">
                    <a:lumMod val="50000"/>
                  </a:schemeClr>
                </a:solidFill>
              </a:rPr>
              <a:t>The My FAFSA view is a navigation tool for the applicant when accessing the fafsa.gov site.</a:t>
            </a:r>
          </a:p>
          <a:p>
            <a:r>
              <a:rPr lang="en-US" altLang="en-US" sz="2130" dirty="0">
                <a:solidFill>
                  <a:schemeClr val="accent1">
                    <a:lumMod val="50000"/>
                  </a:schemeClr>
                </a:solidFill>
              </a:rPr>
              <a:t>The view provides the following dynamic options and messaging based on the Student’s FAFSA form status:</a:t>
            </a:r>
          </a:p>
          <a:p>
            <a:pPr lvl="1"/>
            <a:r>
              <a:rPr lang="en-US" altLang="en-US" sz="1733" dirty="0">
                <a:solidFill>
                  <a:schemeClr val="accent1">
                    <a:lumMod val="50000"/>
                  </a:schemeClr>
                </a:solidFill>
              </a:rPr>
              <a:t>Start a 2021-2022 FAFSA form</a:t>
            </a:r>
          </a:p>
          <a:p>
            <a:pPr lvl="1"/>
            <a:r>
              <a:rPr lang="en-US" altLang="en-US" sz="1733" dirty="0">
                <a:solidFill>
                  <a:schemeClr val="accent1">
                    <a:lumMod val="50000"/>
                  </a:schemeClr>
                </a:solidFill>
              </a:rPr>
              <a:t>Complete and submit a FAFSA Renewal</a:t>
            </a:r>
          </a:p>
          <a:p>
            <a:pPr lvl="1"/>
            <a:r>
              <a:rPr lang="en-US" altLang="en-US" sz="1733" dirty="0">
                <a:solidFill>
                  <a:schemeClr val="accent1">
                    <a:lumMod val="50000"/>
                  </a:schemeClr>
                </a:solidFill>
              </a:rPr>
              <a:t>Action Required</a:t>
            </a:r>
          </a:p>
          <a:p>
            <a:pPr lvl="1"/>
            <a:r>
              <a:rPr lang="en-US" altLang="en-US" sz="1733" dirty="0">
                <a:solidFill>
                  <a:schemeClr val="accent1">
                    <a:lumMod val="50000"/>
                  </a:schemeClr>
                </a:solidFill>
              </a:rPr>
              <a:t>Continue or Start Over</a:t>
            </a:r>
          </a:p>
          <a:p>
            <a:pPr lvl="1"/>
            <a:r>
              <a:rPr lang="en-US" altLang="en-US" sz="1733" dirty="0">
                <a:solidFill>
                  <a:schemeClr val="accent1">
                    <a:lumMod val="50000"/>
                  </a:schemeClr>
                </a:solidFill>
              </a:rPr>
              <a:t>Application Processed Successfully</a:t>
            </a:r>
          </a:p>
          <a:p>
            <a:pPr lvl="1"/>
            <a:r>
              <a:rPr lang="en-US" altLang="en-US" sz="1733" dirty="0">
                <a:solidFill>
                  <a:schemeClr val="accent1">
                    <a:lumMod val="50000"/>
                  </a:schemeClr>
                </a:solidFill>
              </a:rPr>
              <a:t>Make FAFSA Corrections</a:t>
            </a:r>
          </a:p>
          <a:p>
            <a:pPr lvl="1"/>
            <a:r>
              <a:rPr lang="en-US" altLang="en-US" sz="1733" dirty="0">
                <a:solidFill>
                  <a:schemeClr val="accent1">
                    <a:lumMod val="50000"/>
                  </a:schemeClr>
                </a:solidFill>
              </a:rPr>
              <a:t>View the Student Aid Report (SAR)</a:t>
            </a:r>
          </a:p>
          <a:p>
            <a:pPr lvl="1"/>
            <a:r>
              <a:rPr lang="en-US" altLang="en-US" sz="1733" dirty="0">
                <a:solidFill>
                  <a:schemeClr val="accent1">
                    <a:lumMod val="50000"/>
                  </a:schemeClr>
                </a:solidFill>
              </a:rPr>
              <a:t>View Corrections History</a:t>
            </a:r>
          </a:p>
          <a:p>
            <a:pPr lvl="1"/>
            <a:r>
              <a:rPr lang="en-US" altLang="en-US" sz="1733" dirty="0">
                <a:solidFill>
                  <a:schemeClr val="accent1">
                    <a:lumMod val="50000"/>
                  </a:schemeClr>
                </a:solidFill>
              </a:rPr>
              <a:t>Create a shareable file with some of your student information using MyStudentData Download</a:t>
            </a:r>
          </a:p>
          <a:p>
            <a:pPr lvl="1"/>
            <a:r>
              <a:rPr lang="en-US" altLang="en-US" sz="1733" dirty="0">
                <a:solidFill>
                  <a:schemeClr val="accent1">
                    <a:lumMod val="50000"/>
                  </a:schemeClr>
                </a:solidFill>
              </a:rPr>
              <a:t>Provide Missing Signatures</a:t>
            </a:r>
          </a:p>
          <a:p>
            <a:pPr lvl="1"/>
            <a:r>
              <a:rPr lang="en-US" altLang="en-US" sz="1733" dirty="0">
                <a:solidFill>
                  <a:schemeClr val="accent1">
                    <a:lumMod val="50000"/>
                  </a:schemeClr>
                </a:solidFill>
              </a:rPr>
              <a:t>User Account Management</a:t>
            </a:r>
          </a:p>
          <a:p>
            <a:pPr marL="0" indent="0">
              <a:buNone/>
            </a:pPr>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122</a:t>
            </a:fld>
            <a:endParaRPr lang="en-US" dirty="0"/>
          </a:p>
        </p:txBody>
      </p:sp>
    </p:spTree>
    <p:extLst>
      <p:ext uri="{BB962C8B-B14F-4D97-AF65-F5344CB8AC3E}">
        <p14:creationId xmlns:p14="http://schemas.microsoft.com/office/powerpoint/2010/main" val="34425783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get started</a:t>
            </a:r>
          </a:p>
        </p:txBody>
      </p:sp>
      <p:pic>
        <p:nvPicPr>
          <p:cNvPr id="3" name="Picture 2" descr="Screenshot of 2021-22 “Get Started” view.&#10;&#10;If a transaction is not found when the user logs in, they will be presented with the 2021-22 “Get Started” view.&#10;" title="2021-22 “Get Started”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496" y="696576"/>
            <a:ext cx="5446543" cy="586219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123</a:t>
            </a:fld>
            <a:endParaRPr lang="en-US" dirty="0"/>
          </a:p>
        </p:txBody>
      </p:sp>
    </p:spTree>
    <p:extLst>
      <p:ext uri="{BB962C8B-B14F-4D97-AF65-F5344CB8AC3E}">
        <p14:creationId xmlns:p14="http://schemas.microsoft.com/office/powerpoint/2010/main" val="8222108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renewal view</a:t>
            </a:r>
          </a:p>
        </p:txBody>
      </p:sp>
      <p:pic>
        <p:nvPicPr>
          <p:cNvPr id="5" name="Picture 4" descr="Screenshot of 2021-22 “My FAFSA” renewal view.&#10;&#10;A FAFSA renewal exists when the applicant has a FAFSA form with a valid EFC from the previous year. Selecting “FAFSA Renewal” allows the applicant to prefill the current year’s FAFSA form with some data from last year’s application.&#10;" title="2021-22 “My FAFSA” renewal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589" y="698839"/>
            <a:ext cx="5448822" cy="527378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124</a:t>
            </a:fld>
            <a:endParaRPr lang="en-US" dirty="0"/>
          </a:p>
        </p:txBody>
      </p:sp>
    </p:spTree>
    <p:extLst>
      <p:ext uri="{BB962C8B-B14F-4D97-AF65-F5344CB8AC3E}">
        <p14:creationId xmlns:p14="http://schemas.microsoft.com/office/powerpoint/2010/main" val="36619486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further action required </a:t>
            </a:r>
          </a:p>
        </p:txBody>
      </p:sp>
      <p:pic>
        <p:nvPicPr>
          <p:cNvPr id="3" name="Picture 2" descr="Screenshot of 2021-22 “My FAFSA” view where further action is required.&#10;&#10;This view displays when the applicant has an error (excluding missing signatures). " title="2021-22 “My FAFSA” view where further action is requir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665" y="672093"/>
            <a:ext cx="4780671" cy="616455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125</a:t>
            </a:fld>
            <a:endParaRPr lang="en-US" dirty="0"/>
          </a:p>
        </p:txBody>
      </p:sp>
    </p:spTree>
    <p:extLst>
      <p:ext uri="{BB962C8B-B14F-4D97-AF65-F5344CB8AC3E}">
        <p14:creationId xmlns:p14="http://schemas.microsoft.com/office/powerpoint/2010/main" val="16733445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continue or start over</a:t>
            </a:r>
          </a:p>
        </p:txBody>
      </p:sp>
      <p:pic>
        <p:nvPicPr>
          <p:cNvPr id="3" name="Picture 2" descr="Screenshot of 2021-22 “My FAFSA” view where the applicant can choose to continue their application or start over.&#10;&#10;This view displays when the applicant has started an application, but exited out before submitting." title="2021-22 “My FAFSA” view where the applicant can choose to continue their application or start ov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437" y="705333"/>
            <a:ext cx="5441126" cy="580505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126</a:t>
            </a:fld>
            <a:endParaRPr lang="en-US" dirty="0"/>
          </a:p>
        </p:txBody>
      </p:sp>
    </p:spTree>
    <p:extLst>
      <p:ext uri="{BB962C8B-B14F-4D97-AF65-F5344CB8AC3E}">
        <p14:creationId xmlns:p14="http://schemas.microsoft.com/office/powerpoint/2010/main" val="36207251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processed application</a:t>
            </a:r>
          </a:p>
        </p:txBody>
      </p:sp>
      <p:pic>
        <p:nvPicPr>
          <p:cNvPr id="3" name="Picture 2" descr="Screenshot of 2021-22 “My FAFSA” view where the applicant has a processed application.&#10;" title="2021-22 “My FAFSA” view where the applicant has a processed applic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025" y="732840"/>
            <a:ext cx="4501950" cy="611115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127</a:t>
            </a:fld>
            <a:endParaRPr lang="en-US" dirty="0"/>
          </a:p>
        </p:txBody>
      </p:sp>
    </p:spTree>
    <p:extLst>
      <p:ext uri="{BB962C8B-B14F-4D97-AF65-F5344CB8AC3E}">
        <p14:creationId xmlns:p14="http://schemas.microsoft.com/office/powerpoint/2010/main" val="18149714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Make</a:t>
            </a:r>
            <a:r>
              <a:rPr lang="en-US" baseline="0" dirty="0"/>
              <a:t> fafsa corrections </a:t>
            </a:r>
            <a:r>
              <a:rPr lang="en-US" dirty="0"/>
              <a:t>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FAFSA</a:t>
            </a:r>
            <a:r>
              <a:rPr lang="en-US" altLang="en-US" sz="5333" baseline="30000" dirty="0">
                <a:solidFill>
                  <a:schemeClr val="accent1">
                    <a:lumMod val="50000"/>
                  </a:schemeClr>
                </a:solidFill>
              </a:rPr>
              <a:t>®</a:t>
            </a:r>
            <a:r>
              <a:rPr lang="en-US" altLang="en-US" sz="5333" dirty="0">
                <a:solidFill>
                  <a:schemeClr val="accent1">
                    <a:lumMod val="50000"/>
                  </a:schemeClr>
                </a:solidFill>
              </a:rPr>
              <a:t> Corrections</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128</a:t>
            </a:fld>
            <a:endParaRPr lang="en-US" dirty="0"/>
          </a:p>
        </p:txBody>
      </p:sp>
    </p:spTree>
    <p:extLst>
      <p:ext uri="{BB962C8B-B14F-4D97-AF65-F5344CB8AC3E}">
        <p14:creationId xmlns:p14="http://schemas.microsoft.com/office/powerpoint/2010/main" val="35936693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Make fafsa corrections- select make</a:t>
            </a:r>
            <a:r>
              <a:rPr lang="en-US" baseline="0" dirty="0"/>
              <a:t> corrections</a:t>
            </a:r>
            <a:endParaRPr lang="en-US" dirty="0"/>
          </a:p>
        </p:txBody>
      </p:sp>
      <p:grpSp>
        <p:nvGrpSpPr>
          <p:cNvPr id="7" name="Group 6" descr="Screenshot of 2021-22 “My FAFSA” view where the user can make corrections. &#10;&#10;The screenshot highlights the Make FAFSA Corrections link." title="2021-22 “My FAFSA” view where the user can make corrections"/>
          <p:cNvGrpSpPr/>
          <p:nvPr/>
        </p:nvGrpSpPr>
        <p:grpSpPr>
          <a:xfrm>
            <a:off x="1559073" y="673425"/>
            <a:ext cx="10037504" cy="4890916"/>
            <a:chOff x="1559073" y="673425"/>
            <a:chExt cx="10037504" cy="4890916"/>
          </a:xfrm>
        </p:grpSpPr>
        <p:pic>
          <p:nvPicPr>
            <p:cNvPr id="3" name="Picture 2" descr="Screenshot of 2021-22 “My FAFSA” view where the user can make corrections.&#10;" title="2021-22 “My FAFSA” view where the user can make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73" y="673425"/>
              <a:ext cx="3594710" cy="4890916"/>
            </a:xfrm>
            <a:prstGeom prst="rect">
              <a:avLst/>
            </a:prstGeom>
          </p:spPr>
        </p:pic>
        <p:sp>
          <p:nvSpPr>
            <p:cNvPr id="9" name="Rectangle 8" descr=" " title=" "/>
            <p:cNvSpPr/>
            <p:nvPr/>
          </p:nvSpPr>
          <p:spPr>
            <a:xfrm>
              <a:off x="1792514" y="3118883"/>
              <a:ext cx="3127829" cy="50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2021-22 “My FAFSA” view where the user can make corrections close up." title="2021-22 “My FAFSA” view where the user can make corrections close u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636" y="2544572"/>
              <a:ext cx="5346941" cy="811146"/>
            </a:xfrm>
            <a:prstGeom prst="rect">
              <a:avLst/>
            </a:prstGeom>
          </p:spPr>
        </p:pic>
        <p:sp>
          <p:nvSpPr>
            <p:cNvPr id="6" name="Right Arrow 5" descr=" " title=" "/>
            <p:cNvSpPr/>
            <p:nvPr/>
          </p:nvSpPr>
          <p:spPr>
            <a:xfrm>
              <a:off x="6088930" y="2906914"/>
              <a:ext cx="389842" cy="21196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0"/>
          </p:nvPr>
        </p:nvSpPr>
        <p:spPr/>
        <p:txBody>
          <a:bodyPr/>
          <a:lstStyle/>
          <a:p>
            <a:fld id="{234755BD-B4AC-9044-BCE4-27904766F8BB}" type="slidenum">
              <a:rPr lang="en-US" smtClean="0"/>
              <a:pPr/>
              <a:t>129</a:t>
            </a:fld>
            <a:endParaRPr lang="en-US" dirty="0"/>
          </a:p>
        </p:txBody>
      </p:sp>
    </p:spTree>
    <p:extLst>
      <p:ext uri="{BB962C8B-B14F-4D97-AF65-F5344CB8AC3E}">
        <p14:creationId xmlns:p14="http://schemas.microsoft.com/office/powerpoint/2010/main" val="3103819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Login – I am a parent, preparer, or student from a Freely Associated State</a:t>
            </a:r>
          </a:p>
        </p:txBody>
      </p:sp>
      <p:pic>
        <p:nvPicPr>
          <p:cNvPr id="5" name="Picture 4" descr="Screenshot 2021-22 “Login” page with the “I am a parent, preparer, or student from a Freely Associated State” option selected. &#10;&#10;The SSN is masked by default and users have the ability to check the “Show SSN” box if they wish to see what is being typed in.&#10;" title="2021-22 “Login” view with the “I am a parent, preparer, or student from a Freely Associated State” option selected. "/>
          <p:cNvPicPr>
            <a:picLocks noChangeAspect="1"/>
          </p:cNvPicPr>
          <p:nvPr/>
        </p:nvPicPr>
        <p:blipFill>
          <a:blip r:embed="rId3"/>
          <a:stretch>
            <a:fillRect/>
          </a:stretch>
        </p:blipFill>
        <p:spPr>
          <a:xfrm>
            <a:off x="3360776" y="304799"/>
            <a:ext cx="5478424" cy="5702567"/>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13</a:t>
            </a:fld>
            <a:endParaRPr lang="en-US" dirty="0"/>
          </a:p>
        </p:txBody>
      </p:sp>
    </p:spTree>
    <p:extLst>
      <p:ext uri="{BB962C8B-B14F-4D97-AF65-F5344CB8AC3E}">
        <p14:creationId xmlns:p14="http://schemas.microsoft.com/office/powerpoint/2010/main" val="2725378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Make fafsa corrections- create</a:t>
            </a:r>
            <a:r>
              <a:rPr lang="en-US" baseline="0" dirty="0"/>
              <a:t> save key</a:t>
            </a:r>
            <a:endParaRPr lang="en-US" dirty="0"/>
          </a:p>
        </p:txBody>
      </p:sp>
      <p:pic>
        <p:nvPicPr>
          <p:cNvPr id="3" name="Picture 2" descr="Screenshot of 2021-22 “Make Corrections” view for save key creation." title="2021-22 “Make Corrections” view for save key cre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827" y="724475"/>
            <a:ext cx="5454346" cy="337260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130</a:t>
            </a:fld>
            <a:endParaRPr lang="en-US" dirty="0"/>
          </a:p>
        </p:txBody>
      </p:sp>
    </p:spTree>
    <p:extLst>
      <p:ext uri="{BB962C8B-B14F-4D97-AF65-F5344CB8AC3E}">
        <p14:creationId xmlns:p14="http://schemas.microsoft.com/office/powerpoint/2010/main" val="4208251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a:t>
            </a:r>
            <a:r>
              <a:rPr lang="en-US" baseline="0" dirty="0"/>
              <a:t> corrections- leaving the fafsa.gov pop-up</a:t>
            </a:r>
            <a:endParaRPr lang="en-US" dirty="0"/>
          </a:p>
        </p:txBody>
      </p:sp>
      <p:pic>
        <p:nvPicPr>
          <p:cNvPr id="3" name="Picture 2" descr="Screenshot of 2021-22 “Leaving the fafsa.gov pop-up” view for corrections." title="2021-22 “Leaving the fafsa.gov pop-up”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891" y="714338"/>
            <a:ext cx="5474219" cy="338274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131</a:t>
            </a:fld>
            <a:endParaRPr lang="en-US" dirty="0"/>
          </a:p>
        </p:txBody>
      </p:sp>
    </p:spTree>
    <p:extLst>
      <p:ext uri="{BB962C8B-B14F-4D97-AF65-F5344CB8AC3E}">
        <p14:creationId xmlns:p14="http://schemas.microsoft.com/office/powerpoint/2010/main" val="19599005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corrections- introduction</a:t>
            </a:r>
          </a:p>
        </p:txBody>
      </p:sp>
      <p:pic>
        <p:nvPicPr>
          <p:cNvPr id="3" name="Picture 2" descr="Screenshot of 2021-22 “Introduction” view for corrections." title="2021-22 “Introduction”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478" y="716705"/>
            <a:ext cx="5401044" cy="479095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132</a:t>
            </a:fld>
            <a:endParaRPr lang="en-US" dirty="0"/>
          </a:p>
        </p:txBody>
      </p:sp>
    </p:spTree>
    <p:extLst>
      <p:ext uri="{BB962C8B-B14F-4D97-AF65-F5344CB8AC3E}">
        <p14:creationId xmlns:p14="http://schemas.microsoft.com/office/powerpoint/2010/main" val="21569001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My fafsa corrections- student demographic information</a:t>
            </a:r>
          </a:p>
        </p:txBody>
      </p:sp>
      <p:grpSp>
        <p:nvGrpSpPr>
          <p:cNvPr id="6" name="Group 5" descr="Screenshot of 2021-22 “Student Demographic Information” view for corrections." title="2021-22 “Student Demographic Information” view for corrections"/>
          <p:cNvGrpSpPr/>
          <p:nvPr/>
        </p:nvGrpSpPr>
        <p:grpSpPr>
          <a:xfrm>
            <a:off x="1588172" y="688497"/>
            <a:ext cx="9114825" cy="4152861"/>
            <a:chOff x="1588172" y="688497"/>
            <a:chExt cx="9114825" cy="4152861"/>
          </a:xfrm>
        </p:grpSpPr>
        <p:pic>
          <p:nvPicPr>
            <p:cNvPr id="3" name="Picture 2" descr="Screenshot of 2021-22 “Student Demographic Information” view for corrections." title="2021-22 “Student Demographic Information”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172" y="688497"/>
              <a:ext cx="3601807" cy="4152861"/>
            </a:xfrm>
            <a:prstGeom prst="rect">
              <a:avLst/>
            </a:prstGeom>
          </p:spPr>
        </p:pic>
        <p:pic>
          <p:nvPicPr>
            <p:cNvPr id="4" name="Picture 3" descr="Screenshot of 2021-22 “Student Demographic Information” view for corrections continued." title="2021-22 “Student Demographic Information” view for correction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560" y="688497"/>
              <a:ext cx="3649437" cy="3302256"/>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133</a:t>
            </a:fld>
            <a:endParaRPr lang="en-US" dirty="0"/>
          </a:p>
        </p:txBody>
      </p:sp>
    </p:spTree>
    <p:extLst>
      <p:ext uri="{BB962C8B-B14F-4D97-AF65-F5344CB8AC3E}">
        <p14:creationId xmlns:p14="http://schemas.microsoft.com/office/powerpoint/2010/main" val="5549001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corrections- student</a:t>
            </a:r>
            <a:r>
              <a:rPr lang="en-US" baseline="0" dirty="0"/>
              <a:t> eligibility continued</a:t>
            </a:r>
            <a:endParaRPr lang="en-US" dirty="0"/>
          </a:p>
        </p:txBody>
      </p:sp>
      <p:pic>
        <p:nvPicPr>
          <p:cNvPr id="3" name="Picture 2" descr="Screeshot of 2021-22 “Student Eligibility Continued” view for corrections." title="2021-22 “Student Eligibility Continued”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811" y="710681"/>
            <a:ext cx="5438379" cy="474736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134</a:t>
            </a:fld>
            <a:endParaRPr lang="en-US" dirty="0"/>
          </a:p>
        </p:txBody>
      </p:sp>
    </p:spTree>
    <p:extLst>
      <p:ext uri="{BB962C8B-B14F-4D97-AF65-F5344CB8AC3E}">
        <p14:creationId xmlns:p14="http://schemas.microsoft.com/office/powerpoint/2010/main" val="17823982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a:t>
            </a:r>
            <a:r>
              <a:rPr lang="en-US" baseline="0" dirty="0"/>
              <a:t> fafsa corrections- school selection summary</a:t>
            </a:r>
            <a:endParaRPr lang="en-US" dirty="0"/>
          </a:p>
        </p:txBody>
      </p:sp>
      <p:pic>
        <p:nvPicPr>
          <p:cNvPr id="6" name="Picture 5" descr="Screenshot of 2021-22 “School Selection Summary” view for corrections.&#10;" title="2021-22 “School Selection Summary” view for corrections."/>
          <p:cNvPicPr>
            <a:picLocks noChangeAspect="1"/>
          </p:cNvPicPr>
          <p:nvPr/>
        </p:nvPicPr>
        <p:blipFill>
          <a:blip r:embed="rId3"/>
          <a:stretch>
            <a:fillRect/>
          </a:stretch>
        </p:blipFill>
        <p:spPr>
          <a:xfrm>
            <a:off x="3551957" y="713998"/>
            <a:ext cx="5134841" cy="603673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135</a:t>
            </a:fld>
            <a:endParaRPr lang="en-US" dirty="0"/>
          </a:p>
        </p:txBody>
      </p:sp>
    </p:spTree>
    <p:extLst>
      <p:ext uri="{BB962C8B-B14F-4D97-AF65-F5344CB8AC3E}">
        <p14:creationId xmlns:p14="http://schemas.microsoft.com/office/powerpoint/2010/main" val="18325107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My fafsa corrections- dependency determination</a:t>
            </a:r>
          </a:p>
        </p:txBody>
      </p:sp>
      <p:grpSp>
        <p:nvGrpSpPr>
          <p:cNvPr id="6" name="Group 5" descr="Screenshot of 2021-22 “Dependency Determination” view for corrections." title="2021-22 “Dependency Determination” view for corrections"/>
          <p:cNvGrpSpPr/>
          <p:nvPr/>
        </p:nvGrpSpPr>
        <p:grpSpPr>
          <a:xfrm>
            <a:off x="1553722" y="701636"/>
            <a:ext cx="9097978" cy="3395443"/>
            <a:chOff x="1553722" y="701636"/>
            <a:chExt cx="9097978" cy="3395443"/>
          </a:xfrm>
        </p:grpSpPr>
        <p:pic>
          <p:nvPicPr>
            <p:cNvPr id="3" name="Picture 2" descr="Screenshot of 2021-22 “Dependency Determination” view for corrections." title="2021-22 “Dependency Determination”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722" y="701636"/>
              <a:ext cx="3619142" cy="3395443"/>
            </a:xfrm>
            <a:prstGeom prst="rect">
              <a:avLst/>
            </a:prstGeom>
          </p:spPr>
        </p:pic>
        <p:pic>
          <p:nvPicPr>
            <p:cNvPr id="4" name="Picture 3" descr="Screenshot of 2021-22 “Dependency Determination” view for corrections continued." title="2021-22 “Dependency Determination” view for correction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304" y="701636"/>
              <a:ext cx="3620396" cy="2325099"/>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136</a:t>
            </a:fld>
            <a:endParaRPr lang="en-US" dirty="0"/>
          </a:p>
        </p:txBody>
      </p:sp>
    </p:spTree>
    <p:extLst>
      <p:ext uri="{BB962C8B-B14F-4D97-AF65-F5344CB8AC3E}">
        <p14:creationId xmlns:p14="http://schemas.microsoft.com/office/powerpoint/2010/main" val="41869743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My fafsa corrections- parent demographics information</a:t>
            </a:r>
          </a:p>
        </p:txBody>
      </p:sp>
      <p:grpSp>
        <p:nvGrpSpPr>
          <p:cNvPr id="6" name="Group 5" descr="Screenshot of 2021-22 “Parent Demographics Information” view for corrections." title="2021-22 “Parent Demographics Information” view for corrections"/>
          <p:cNvGrpSpPr/>
          <p:nvPr/>
        </p:nvGrpSpPr>
        <p:grpSpPr>
          <a:xfrm>
            <a:off x="1568890" y="701152"/>
            <a:ext cx="9079494" cy="2963535"/>
            <a:chOff x="1568890" y="701152"/>
            <a:chExt cx="9079494" cy="2963535"/>
          </a:xfrm>
        </p:grpSpPr>
        <p:pic>
          <p:nvPicPr>
            <p:cNvPr id="3" name="Picture 2" descr="Screenshot of 2021-22 “Parent Demographics Information” view for corrections." title="2021-22 “Parent Demographics Information”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90" y="701152"/>
              <a:ext cx="3605369" cy="2963535"/>
            </a:xfrm>
            <a:prstGeom prst="rect">
              <a:avLst/>
            </a:prstGeom>
          </p:spPr>
        </p:pic>
        <p:pic>
          <p:nvPicPr>
            <p:cNvPr id="4" name="Picture 3" descr="Screenshot of 2021-22 “Parent Demographics Information” view for corrections continued." title="2021-22 “Parent Demographics Information” view for correction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5893" y="701152"/>
              <a:ext cx="3642491" cy="2325307"/>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137</a:t>
            </a:fld>
            <a:endParaRPr lang="en-US" dirty="0"/>
          </a:p>
        </p:txBody>
      </p:sp>
    </p:spTree>
    <p:extLst>
      <p:ext uri="{BB962C8B-B14F-4D97-AF65-F5344CB8AC3E}">
        <p14:creationId xmlns:p14="http://schemas.microsoft.com/office/powerpoint/2010/main" val="22143935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US" dirty="0"/>
              <a:t>My fafsa corrections- parent financial information</a:t>
            </a:r>
          </a:p>
        </p:txBody>
      </p:sp>
      <p:grpSp>
        <p:nvGrpSpPr>
          <p:cNvPr id="7" name="Group 6" descr="Screenshot of 2021-22 “Parent Financial Information” view for corrections.&#10;&#10;Note: The Schedule 1 question and associated help text, highlighted with a red box in the screensho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 title="2021-22 “Parent Financial Information” view for corrections"/>
          <p:cNvGrpSpPr/>
          <p:nvPr/>
        </p:nvGrpSpPr>
        <p:grpSpPr>
          <a:xfrm>
            <a:off x="1572012" y="727132"/>
            <a:ext cx="9081810" cy="5143842"/>
            <a:chOff x="1572012" y="727132"/>
            <a:chExt cx="9081810" cy="5143842"/>
          </a:xfrm>
        </p:grpSpPr>
        <p:pic>
          <p:nvPicPr>
            <p:cNvPr id="3" name="Picture 2" descr="Screenshot of 2021-22 “Parent Financial Information” view for corrections.&#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Financial Information”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012" y="727132"/>
              <a:ext cx="3597780" cy="4064607"/>
            </a:xfrm>
            <a:prstGeom prst="rect">
              <a:avLst/>
            </a:prstGeom>
          </p:spPr>
        </p:pic>
        <p:sp>
          <p:nvSpPr>
            <p:cNvPr id="5" name="Rectangle 4" descr=" " title=" "/>
            <p:cNvSpPr/>
            <p:nvPr/>
          </p:nvSpPr>
          <p:spPr>
            <a:xfrm>
              <a:off x="1861831" y="4187324"/>
              <a:ext cx="2348662" cy="46677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Screenshot of 2021-22 “Parent Financial Information” view for corrections continued.&#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Financial Information” view for correction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471" y="727132"/>
              <a:ext cx="3668351" cy="5143842"/>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138</a:t>
            </a:fld>
            <a:endParaRPr lang="en-US" dirty="0"/>
          </a:p>
        </p:txBody>
      </p:sp>
    </p:spTree>
    <p:extLst>
      <p:ext uri="{BB962C8B-B14F-4D97-AF65-F5344CB8AC3E}">
        <p14:creationId xmlns:p14="http://schemas.microsoft.com/office/powerpoint/2010/main" val="7563319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My fafsa corrections- parent financial information continued-1</a:t>
            </a:r>
          </a:p>
        </p:txBody>
      </p:sp>
      <p:pic>
        <p:nvPicPr>
          <p:cNvPr id="5" name="Picture 4" descr="Screenshot of 2021-22 “Parent Financial Information” view for corrections continued - 1." title="2021-22 “Parent Financial Information” view for corrections continued -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514" y="690542"/>
            <a:ext cx="5474972" cy="327185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139</a:t>
            </a:fld>
            <a:endParaRPr lang="en-US" dirty="0"/>
          </a:p>
        </p:txBody>
      </p:sp>
    </p:spTree>
    <p:extLst>
      <p:ext uri="{BB962C8B-B14F-4D97-AF65-F5344CB8AC3E}">
        <p14:creationId xmlns:p14="http://schemas.microsoft.com/office/powerpoint/2010/main" val="1735671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t>Disclaimer</a:t>
            </a:r>
          </a:p>
        </p:txBody>
      </p:sp>
      <p:pic>
        <p:nvPicPr>
          <p:cNvPr id="3" name="Picture 2" descr="Screenshot of 2021-22 “Disclaimer” view.&#10;.&#10;" title="2021-22 “Disclaimer” view"/>
          <p:cNvPicPr>
            <a:picLocks noChangeAspect="1"/>
          </p:cNvPicPr>
          <p:nvPr/>
        </p:nvPicPr>
        <p:blipFill>
          <a:blip r:embed="rId3"/>
          <a:stretch>
            <a:fillRect/>
          </a:stretch>
        </p:blipFill>
        <p:spPr>
          <a:xfrm>
            <a:off x="3377140" y="708837"/>
            <a:ext cx="5446143" cy="449682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14</a:t>
            </a:fld>
            <a:endParaRPr lang="en-US" dirty="0"/>
          </a:p>
        </p:txBody>
      </p:sp>
    </p:spTree>
    <p:extLst>
      <p:ext uri="{BB962C8B-B14F-4D97-AF65-F5344CB8AC3E}">
        <p14:creationId xmlns:p14="http://schemas.microsoft.com/office/powerpoint/2010/main" val="38995426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US" dirty="0"/>
              <a:t>My fafsa corrections- student financial information</a:t>
            </a:r>
          </a:p>
        </p:txBody>
      </p:sp>
      <p:grpSp>
        <p:nvGrpSpPr>
          <p:cNvPr id="7" name="Group 6" descr="Screenshot of 2021-22 “Student Financial Information” view for corrections.&#10;&#10;Note: The Schedule 1 question and associated help text, highlighted with a red box in the screensho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 title="2021-22 “Student Financial Information” view for corrections"/>
          <p:cNvGrpSpPr/>
          <p:nvPr/>
        </p:nvGrpSpPr>
        <p:grpSpPr>
          <a:xfrm>
            <a:off x="1520264" y="677442"/>
            <a:ext cx="9125089" cy="4256065"/>
            <a:chOff x="1520264" y="677442"/>
            <a:chExt cx="9125089" cy="4256065"/>
          </a:xfrm>
        </p:grpSpPr>
        <p:pic>
          <p:nvPicPr>
            <p:cNvPr id="3" name="Picture 2" descr="Screenshot of 2021-22 “Student Financial Information” view for corrections.&#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Student Financial Information”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264" y="677442"/>
              <a:ext cx="3647023" cy="4085944"/>
            </a:xfrm>
            <a:prstGeom prst="rect">
              <a:avLst/>
            </a:prstGeom>
          </p:spPr>
        </p:pic>
        <p:pic>
          <p:nvPicPr>
            <p:cNvPr id="5" name="Picture 4" descr="Red box highlighting Schedule 1 question and help text." title=" "/>
            <p:cNvPicPr>
              <a:picLocks noChangeAspect="1"/>
            </p:cNvPicPr>
            <p:nvPr/>
          </p:nvPicPr>
          <p:blipFill>
            <a:blip r:embed="rId4"/>
            <a:stretch>
              <a:fillRect/>
            </a:stretch>
          </p:blipFill>
          <p:spPr>
            <a:xfrm>
              <a:off x="1782726" y="3919976"/>
              <a:ext cx="2440146" cy="510257"/>
            </a:xfrm>
            <a:prstGeom prst="rect">
              <a:avLst/>
            </a:prstGeom>
          </p:spPr>
        </p:pic>
        <p:pic>
          <p:nvPicPr>
            <p:cNvPr id="4" name="Picture 3" descr="Screenshot of 2021-22 “Student Financial Information” view for corrections continued.&#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Student Financial Information” view for corrections continu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6082" y="677442"/>
              <a:ext cx="3609271" cy="4256065"/>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140</a:t>
            </a:fld>
            <a:endParaRPr lang="en-US" dirty="0"/>
          </a:p>
        </p:txBody>
      </p:sp>
    </p:spTree>
    <p:extLst>
      <p:ext uri="{BB962C8B-B14F-4D97-AF65-F5344CB8AC3E}">
        <p14:creationId xmlns:p14="http://schemas.microsoft.com/office/powerpoint/2010/main" val="116985938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corrections- student financial information continued</a:t>
            </a:r>
            <a:r>
              <a:rPr lang="en-US" baseline="0" dirty="0"/>
              <a:t>-1</a:t>
            </a:r>
            <a:endParaRPr lang="en-US" dirty="0"/>
          </a:p>
        </p:txBody>
      </p:sp>
      <p:pic>
        <p:nvPicPr>
          <p:cNvPr id="3" name="Picture 2" descr="Screenshot of 2021-22 “Student Financial Information” view for corrections continued - 1." title="2021-22 “Student Financial Information” view for corrections continued -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40" y="699622"/>
            <a:ext cx="5428120" cy="338328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141</a:t>
            </a:fld>
            <a:endParaRPr lang="en-US" dirty="0"/>
          </a:p>
        </p:txBody>
      </p:sp>
    </p:spTree>
    <p:extLst>
      <p:ext uri="{BB962C8B-B14F-4D97-AF65-F5344CB8AC3E}">
        <p14:creationId xmlns:p14="http://schemas.microsoft.com/office/powerpoint/2010/main" val="30199142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corrections- list of changes</a:t>
            </a:r>
          </a:p>
        </p:txBody>
      </p:sp>
      <p:pic>
        <p:nvPicPr>
          <p:cNvPr id="5" name="Picture 4" descr="Screenshot of 2021-22 “List of Changes” view for corrections.&#10;" title="2021-22 “List of Changes”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439" y="692586"/>
            <a:ext cx="5481584" cy="572591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142</a:t>
            </a:fld>
            <a:endParaRPr lang="en-US" dirty="0"/>
          </a:p>
        </p:txBody>
      </p:sp>
    </p:spTree>
    <p:extLst>
      <p:ext uri="{BB962C8B-B14F-4D97-AF65-F5344CB8AC3E}">
        <p14:creationId xmlns:p14="http://schemas.microsoft.com/office/powerpoint/2010/main" val="98908643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corrections- sign and submit for student</a:t>
            </a:r>
          </a:p>
        </p:txBody>
      </p:sp>
      <p:pic>
        <p:nvPicPr>
          <p:cNvPr id="3" name="Picture 2" descr="Screenshot of 2021-22 “Sign &amp; Submit” view for corrections for the applicant." title="2021-22 “Sign &amp; Submit” view for corrections for the applic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984" y="725923"/>
            <a:ext cx="5466033" cy="471085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143</a:t>
            </a:fld>
            <a:endParaRPr lang="en-US" dirty="0"/>
          </a:p>
        </p:txBody>
      </p:sp>
    </p:spTree>
    <p:extLst>
      <p:ext uri="{BB962C8B-B14F-4D97-AF65-F5344CB8AC3E}">
        <p14:creationId xmlns:p14="http://schemas.microsoft.com/office/powerpoint/2010/main" val="19202776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corrections- sign</a:t>
            </a:r>
            <a:r>
              <a:rPr lang="en-US" baseline="0" dirty="0"/>
              <a:t> and submit for parent</a:t>
            </a:r>
            <a:endParaRPr lang="en-US" dirty="0"/>
          </a:p>
        </p:txBody>
      </p:sp>
      <p:pic>
        <p:nvPicPr>
          <p:cNvPr id="3" name="Picture 2" descr="Screenshot of 2021-22 “Sign &amp; Submit” view for corrections for the parent." title="2021-22 “Sign &amp; Submit” view for corrections for the par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493" y="713875"/>
            <a:ext cx="5437014" cy="467328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144</a:t>
            </a:fld>
            <a:endParaRPr lang="en-US" dirty="0"/>
          </a:p>
        </p:txBody>
      </p:sp>
    </p:spTree>
    <p:extLst>
      <p:ext uri="{BB962C8B-B14F-4D97-AF65-F5344CB8AC3E}">
        <p14:creationId xmlns:p14="http://schemas.microsoft.com/office/powerpoint/2010/main" val="4642725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corrections- confirmation</a:t>
            </a:r>
          </a:p>
        </p:txBody>
      </p:sp>
      <p:pic>
        <p:nvPicPr>
          <p:cNvPr id="3" name="Picture 2" descr="Screenshot of 2021-22 “Confirmation” view for corrections." title="2021-22 “Confirmation” view for corr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201" y="700373"/>
            <a:ext cx="4249599" cy="608164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145</a:t>
            </a:fld>
            <a:endParaRPr lang="en-US" dirty="0"/>
          </a:p>
        </p:txBody>
      </p:sp>
    </p:spTree>
    <p:extLst>
      <p:ext uri="{BB962C8B-B14F-4D97-AF65-F5344CB8AC3E}">
        <p14:creationId xmlns:p14="http://schemas.microsoft.com/office/powerpoint/2010/main" val="14876787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Student aid report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Student Aid Report (SAR)</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146</a:t>
            </a:fld>
            <a:endParaRPr lang="en-US" dirty="0"/>
          </a:p>
        </p:txBody>
      </p:sp>
    </p:spTree>
    <p:extLst>
      <p:ext uri="{BB962C8B-B14F-4D97-AF65-F5344CB8AC3E}">
        <p14:creationId xmlns:p14="http://schemas.microsoft.com/office/powerpoint/2010/main" val="1203467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My fafsa- student aid</a:t>
            </a:r>
            <a:r>
              <a:rPr lang="en-US" baseline="0" dirty="0"/>
              <a:t> report</a:t>
            </a:r>
            <a:endParaRPr lang="en-US" dirty="0"/>
          </a:p>
        </p:txBody>
      </p:sp>
      <p:grpSp>
        <p:nvGrpSpPr>
          <p:cNvPr id="8" name="Group 7" descr="Screenshot of 2021-22 “My FAFSA” view with a red box around the section of the screen where the user can select “View or Print your Student Aid Report (SAR)”" title="2021-22 “My FAFSA” view where the user can select “View or Print your Student Aid Report (SAR)”"/>
          <p:cNvGrpSpPr/>
          <p:nvPr/>
        </p:nvGrpSpPr>
        <p:grpSpPr>
          <a:xfrm>
            <a:off x="1555779" y="707534"/>
            <a:ext cx="9986882" cy="5069489"/>
            <a:chOff x="1555779" y="707534"/>
            <a:chExt cx="9986882" cy="5069489"/>
          </a:xfrm>
        </p:grpSpPr>
        <p:pic>
          <p:nvPicPr>
            <p:cNvPr id="3" name="Picture 2" descr="Screenshot of 2021-22 “My FAFSA” view where the user can select “View or Print your Student Aid Report (SAR)”." title="2021-22 “My FAFSA” view where the user can select “View or Print your Student Aid Report (S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79" y="707534"/>
              <a:ext cx="3581272" cy="5069489"/>
            </a:xfrm>
            <a:prstGeom prst="rect">
              <a:avLst/>
            </a:prstGeom>
          </p:spPr>
        </p:pic>
        <p:sp>
          <p:nvSpPr>
            <p:cNvPr id="7" name="Rectangle 6" descr=" " title=" "/>
            <p:cNvSpPr/>
            <p:nvPr/>
          </p:nvSpPr>
          <p:spPr>
            <a:xfrm>
              <a:off x="1763486" y="3243943"/>
              <a:ext cx="3178628" cy="478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2021-22 “My FAFSA” view where the user can select “View or Print your Student Aid Report (SAR)” close up." title="2021-22 “My FAFSA” view where the user can select “View or Print your Student Aid Report (SAR)” close u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871" y="2541177"/>
              <a:ext cx="5149790" cy="776181"/>
            </a:xfrm>
            <a:prstGeom prst="rect">
              <a:avLst/>
            </a:prstGeom>
          </p:spPr>
        </p:pic>
        <p:sp>
          <p:nvSpPr>
            <p:cNvPr id="6" name="Right Arrow 5" descr=" " title=" "/>
            <p:cNvSpPr/>
            <p:nvPr/>
          </p:nvSpPr>
          <p:spPr>
            <a:xfrm>
              <a:off x="6223591" y="2739264"/>
              <a:ext cx="333153" cy="20949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0"/>
          </p:nvPr>
        </p:nvSpPr>
        <p:spPr/>
        <p:txBody>
          <a:bodyPr/>
          <a:lstStyle/>
          <a:p>
            <a:fld id="{234755BD-B4AC-9044-BCE4-27904766F8BB}" type="slidenum">
              <a:rPr lang="en-US" smtClean="0"/>
              <a:pPr/>
              <a:t>147</a:t>
            </a:fld>
            <a:endParaRPr lang="en-US" dirty="0"/>
          </a:p>
        </p:txBody>
      </p:sp>
    </p:spTree>
    <p:extLst>
      <p:ext uri="{BB962C8B-B14F-4D97-AF65-F5344CB8AC3E}">
        <p14:creationId xmlns:p14="http://schemas.microsoft.com/office/powerpoint/2010/main" val="38601961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SAR- processed information</a:t>
            </a:r>
          </a:p>
        </p:txBody>
      </p:sp>
      <p:grpSp>
        <p:nvGrpSpPr>
          <p:cNvPr id="6" name="Group 5" descr="Screenshot of 2021-22 “Processed Information” within the SAR view." title="2021-22 “Processed Information” within the SAR view"/>
          <p:cNvGrpSpPr/>
          <p:nvPr/>
        </p:nvGrpSpPr>
        <p:grpSpPr>
          <a:xfrm>
            <a:off x="1569956" y="738864"/>
            <a:ext cx="9100211" cy="5150510"/>
            <a:chOff x="1569956" y="738864"/>
            <a:chExt cx="9100211" cy="5150510"/>
          </a:xfrm>
        </p:grpSpPr>
        <p:pic>
          <p:nvPicPr>
            <p:cNvPr id="3" name="Picture 2" descr="Screenshot of 2021-22 “Processed Information” within the SAR view." title="2021-22 “Processed Information” within the SAR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956" y="738864"/>
              <a:ext cx="3604556" cy="5150510"/>
            </a:xfrm>
            <a:prstGeom prst="rect">
              <a:avLst/>
            </a:prstGeom>
          </p:spPr>
        </p:pic>
        <p:pic>
          <p:nvPicPr>
            <p:cNvPr id="4" name="Picture 3" descr="Screenshot of 2021-22 “Processed Information” within the SAR view continued. " title="2021-22 “Processed Information” within the SAR view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075" y="738864"/>
              <a:ext cx="3633092" cy="5145547"/>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148</a:t>
            </a:fld>
            <a:endParaRPr lang="en-US" dirty="0"/>
          </a:p>
        </p:txBody>
      </p:sp>
    </p:spTree>
    <p:extLst>
      <p:ext uri="{BB962C8B-B14F-4D97-AF65-F5344CB8AC3E}">
        <p14:creationId xmlns:p14="http://schemas.microsoft.com/office/powerpoint/2010/main" val="15380278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Screenshot of 2021-22 “Processed Information” within the SAR view continued" title="2021-22 “Processed Information” within the SAR view continued - 1"/>
          <p:cNvGrpSpPr/>
          <p:nvPr/>
        </p:nvGrpSpPr>
        <p:grpSpPr>
          <a:xfrm>
            <a:off x="1548689" y="700374"/>
            <a:ext cx="9100499" cy="5175886"/>
            <a:chOff x="1548689" y="700374"/>
            <a:chExt cx="9100499" cy="5175886"/>
          </a:xfrm>
        </p:grpSpPr>
        <p:pic>
          <p:nvPicPr>
            <p:cNvPr id="3" name="Picture 2" descr="Screenshot of 2021-22 “Processed Information” within the SAR view continued - 1." title="2021-22 “Processed Information” within the SAR view continued -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689" y="700374"/>
              <a:ext cx="3616691" cy="5175886"/>
            </a:xfrm>
            <a:prstGeom prst="rect">
              <a:avLst/>
            </a:prstGeom>
          </p:spPr>
        </p:pic>
        <p:pic>
          <p:nvPicPr>
            <p:cNvPr id="4" name="Picture 3" descr="Screenshot of 2021-22 “Processed Information” within the SAR view continued - 1 continued." title="2021-22 “Processed Information” within the SAR view continued - 1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267" y="700374"/>
              <a:ext cx="3599921" cy="5175886"/>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149</a:t>
            </a:fld>
            <a:endParaRPr lang="en-US" dirty="0"/>
          </a:p>
        </p:txBody>
      </p:sp>
    </p:spTree>
    <p:extLst>
      <p:ext uri="{BB962C8B-B14F-4D97-AF65-F5344CB8AC3E}">
        <p14:creationId xmlns:p14="http://schemas.microsoft.com/office/powerpoint/2010/main" val="265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Get Started</a:t>
            </a:r>
          </a:p>
        </p:txBody>
      </p:sp>
      <p:pic>
        <p:nvPicPr>
          <p:cNvPr id="3" name="Picture 2" descr="Screenshot of 2021-22 “Get Started” view.&#10;" title="2021-22 “Get Started” view."/>
          <p:cNvPicPr>
            <a:picLocks noChangeAspect="1"/>
          </p:cNvPicPr>
          <p:nvPr/>
        </p:nvPicPr>
        <p:blipFill>
          <a:blip r:embed="rId3"/>
          <a:stretch>
            <a:fillRect/>
          </a:stretch>
        </p:blipFill>
        <p:spPr>
          <a:xfrm>
            <a:off x="3400926" y="689717"/>
            <a:ext cx="5486400" cy="5959479"/>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15</a:t>
            </a:fld>
            <a:endParaRPr lang="en-US" dirty="0"/>
          </a:p>
        </p:txBody>
      </p:sp>
    </p:spTree>
    <p:extLst>
      <p:ext uri="{BB962C8B-B14F-4D97-AF65-F5344CB8AC3E}">
        <p14:creationId xmlns:p14="http://schemas.microsoft.com/office/powerpoint/2010/main" val="34580770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Sar-</a:t>
            </a:r>
            <a:r>
              <a:rPr lang="en-US" baseline="0" dirty="0"/>
              <a:t> processed information continued-2</a:t>
            </a:r>
            <a:endParaRPr lang="en-US" dirty="0"/>
          </a:p>
        </p:txBody>
      </p:sp>
      <p:grpSp>
        <p:nvGrpSpPr>
          <p:cNvPr id="6" name="Group 5" descr="Screenshot of 2021-22 “Processed Information” within the SAR view continued - 2.&#10;&#10;Note:  Markers are shown on this slide to indicate changes made to the application." title="2021-22 “Processed Information” within the SAR view continued - 2"/>
          <p:cNvGrpSpPr/>
          <p:nvPr/>
        </p:nvGrpSpPr>
        <p:grpSpPr>
          <a:xfrm>
            <a:off x="1527426" y="693284"/>
            <a:ext cx="9119308" cy="5213125"/>
            <a:chOff x="1527426" y="693284"/>
            <a:chExt cx="9119308" cy="5213125"/>
          </a:xfrm>
        </p:grpSpPr>
        <p:pic>
          <p:nvPicPr>
            <p:cNvPr id="3" name="Picture 2" descr="Screenshot of 2021-22 “Processed Information” within the SAR view continued - 2.&#10;&#10;Note:  Markers are shown on this slide to indicate changes made to the application.&#10;" title="2021-22 “Processed Information” within the SAR view continued -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426" y="693285"/>
              <a:ext cx="3604556" cy="5158519"/>
            </a:xfrm>
            <a:prstGeom prst="rect">
              <a:avLst/>
            </a:prstGeom>
          </p:spPr>
        </p:pic>
        <p:pic>
          <p:nvPicPr>
            <p:cNvPr id="4" name="Picture 3" descr="Screenshot of 2021-22 “Processed Information” within the SAR view continued - 2 continued.&#10;&#10;Note:  Markers are shown on this slide to indicate changes made to the application.&#10;" title="2021-22 &quot;Processed Information&quot; within the SAR view continued - 2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913" y="693284"/>
              <a:ext cx="3625821" cy="5213125"/>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150</a:t>
            </a:fld>
            <a:endParaRPr lang="en-US" dirty="0"/>
          </a:p>
        </p:txBody>
      </p:sp>
    </p:spTree>
    <p:extLst>
      <p:ext uri="{BB962C8B-B14F-4D97-AF65-F5344CB8AC3E}">
        <p14:creationId xmlns:p14="http://schemas.microsoft.com/office/powerpoint/2010/main" val="3606950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Sar- processed information continued-3</a:t>
            </a:r>
          </a:p>
        </p:txBody>
      </p:sp>
      <p:grpSp>
        <p:nvGrpSpPr>
          <p:cNvPr id="6" name="Group 5" descr="Screenshot of 2021-22 “Processed Information” within the SAR view continued - 3." title="2021-22 “Processed Information” within the SAR view continued - 3"/>
          <p:cNvGrpSpPr/>
          <p:nvPr/>
        </p:nvGrpSpPr>
        <p:grpSpPr>
          <a:xfrm>
            <a:off x="1541601" y="738791"/>
            <a:ext cx="9083869" cy="5215442"/>
            <a:chOff x="1541601" y="738791"/>
            <a:chExt cx="9083869" cy="5215442"/>
          </a:xfrm>
        </p:grpSpPr>
        <p:pic>
          <p:nvPicPr>
            <p:cNvPr id="3" name="Picture 2" descr="Screenshot of 2021-22 “Processed Information” within the SAR view continued - 3." title="2021-22 “Processed Information” within the SAR view continued -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601" y="738791"/>
              <a:ext cx="3610691" cy="5215442"/>
            </a:xfrm>
            <a:prstGeom prst="rect">
              <a:avLst/>
            </a:prstGeom>
          </p:spPr>
        </p:pic>
        <p:pic>
          <p:nvPicPr>
            <p:cNvPr id="4" name="Picture 3" descr="Screenshot of 2021-22 “Processed Information” within the SAR view continued - 3." title="2021-22 “Processed Information” within the SAR view continued - 3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042" y="738791"/>
              <a:ext cx="3593428" cy="5178998"/>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151</a:t>
            </a:fld>
            <a:endParaRPr lang="en-US" dirty="0"/>
          </a:p>
        </p:txBody>
      </p:sp>
    </p:spTree>
    <p:extLst>
      <p:ext uri="{BB962C8B-B14F-4D97-AF65-F5344CB8AC3E}">
        <p14:creationId xmlns:p14="http://schemas.microsoft.com/office/powerpoint/2010/main" val="370507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Sar- processed information continued-4</a:t>
            </a:r>
          </a:p>
        </p:txBody>
      </p:sp>
      <p:pic>
        <p:nvPicPr>
          <p:cNvPr id="3" name="Picture 2" descr="Screenshot of 2021-22 “Processed Information” within the SAR view continued - 4." title="2021-22 “Processed Information” within the SAR view continued -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707" y="700301"/>
            <a:ext cx="5416587" cy="591644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152</a:t>
            </a:fld>
            <a:endParaRPr lang="en-US" dirty="0"/>
          </a:p>
        </p:txBody>
      </p:sp>
    </p:spTree>
    <p:extLst>
      <p:ext uri="{BB962C8B-B14F-4D97-AF65-F5344CB8AC3E}">
        <p14:creationId xmlns:p14="http://schemas.microsoft.com/office/powerpoint/2010/main" val="24005711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View</a:t>
            </a:r>
            <a:r>
              <a:rPr lang="en-US" baseline="0" dirty="0"/>
              <a:t> correction history</a:t>
            </a:r>
            <a:r>
              <a:rPr lang="en-US" dirty="0"/>
              <a:t>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View Correction History</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153</a:t>
            </a:fld>
            <a:endParaRPr lang="en-US" dirty="0"/>
          </a:p>
        </p:txBody>
      </p:sp>
    </p:spTree>
    <p:extLst>
      <p:ext uri="{BB962C8B-B14F-4D97-AF65-F5344CB8AC3E}">
        <p14:creationId xmlns:p14="http://schemas.microsoft.com/office/powerpoint/2010/main" val="21446221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US" dirty="0"/>
              <a:t>My fafsa- view correction history</a:t>
            </a:r>
          </a:p>
        </p:txBody>
      </p:sp>
      <p:grpSp>
        <p:nvGrpSpPr>
          <p:cNvPr id="8" name="Group 7" descr="Screenshot of 2021-22 “My FAFSA” view where the user can select “View Correction History”. A red box in the screenshot highlights the View Correction History link." title="2021-22 “My FAFSA” view where the user can select “View Correction History”"/>
          <p:cNvGrpSpPr/>
          <p:nvPr/>
        </p:nvGrpSpPr>
        <p:grpSpPr>
          <a:xfrm>
            <a:off x="1536496" y="686269"/>
            <a:ext cx="10048205" cy="5119108"/>
            <a:chOff x="1536496" y="686269"/>
            <a:chExt cx="10048205" cy="5119108"/>
          </a:xfrm>
        </p:grpSpPr>
        <p:pic>
          <p:nvPicPr>
            <p:cNvPr id="3" name="Picture 2" descr="Screenshot of 2021-22 “My FAFSA” view where the user can select “View Correction History”." title="2021-22 “My FAFSA” view where the user can select “View Correction Histo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496" y="686269"/>
              <a:ext cx="3648469" cy="5119108"/>
            </a:xfrm>
            <a:prstGeom prst="rect">
              <a:avLst/>
            </a:prstGeom>
          </p:spPr>
        </p:pic>
        <p:sp>
          <p:nvSpPr>
            <p:cNvPr id="7" name="Rectangle 6" descr=" " title=" "/>
            <p:cNvSpPr/>
            <p:nvPr/>
          </p:nvSpPr>
          <p:spPr>
            <a:xfrm>
              <a:off x="1770743" y="3178062"/>
              <a:ext cx="3171371" cy="559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2021-22 “My FAFSA” view where the user can select “View Correction History” close up." title="2021-22 “My FAFSA” view where the user can select “View Correction History” close u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247" y="2583960"/>
              <a:ext cx="4484454" cy="782768"/>
            </a:xfrm>
            <a:prstGeom prst="rect">
              <a:avLst/>
            </a:prstGeom>
          </p:spPr>
        </p:pic>
        <p:sp>
          <p:nvSpPr>
            <p:cNvPr id="5" name="Right Arrow 4" descr=" " title=" "/>
            <p:cNvSpPr/>
            <p:nvPr/>
          </p:nvSpPr>
          <p:spPr>
            <a:xfrm>
              <a:off x="7038402" y="2975344"/>
              <a:ext cx="307988" cy="20271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0"/>
          </p:nvPr>
        </p:nvSpPr>
        <p:spPr/>
        <p:txBody>
          <a:bodyPr/>
          <a:lstStyle/>
          <a:p>
            <a:fld id="{234755BD-B4AC-9044-BCE4-27904766F8BB}" type="slidenum">
              <a:rPr lang="en-US" smtClean="0"/>
              <a:pPr/>
              <a:t>154</a:t>
            </a:fld>
            <a:endParaRPr lang="en-US" dirty="0"/>
          </a:p>
        </p:txBody>
      </p:sp>
    </p:spTree>
    <p:extLst>
      <p:ext uri="{BB962C8B-B14F-4D97-AF65-F5344CB8AC3E}">
        <p14:creationId xmlns:p14="http://schemas.microsoft.com/office/powerpoint/2010/main" val="26776553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a:t>
            </a:r>
            <a:r>
              <a:rPr lang="en-US" baseline="0" dirty="0"/>
              <a:t> fafsa- correction history</a:t>
            </a:r>
            <a:endParaRPr lang="en-US" dirty="0"/>
          </a:p>
        </p:txBody>
      </p:sp>
      <p:pic>
        <p:nvPicPr>
          <p:cNvPr id="3" name="Picture 2" descr="Screenshot of 2021-22 “Correction History” view." title="2021-22 “Correction Histor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898" y="706396"/>
            <a:ext cx="5458205" cy="590395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155</a:t>
            </a:fld>
            <a:endParaRPr lang="en-US" dirty="0"/>
          </a:p>
        </p:txBody>
      </p:sp>
    </p:spTree>
    <p:extLst>
      <p:ext uri="{BB962C8B-B14F-4D97-AF65-F5344CB8AC3E}">
        <p14:creationId xmlns:p14="http://schemas.microsoft.com/office/powerpoint/2010/main" val="19053797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 Mystudentdata</a:t>
            </a:r>
            <a:r>
              <a:rPr lang="en-US" baseline="0" dirty="0"/>
              <a:t> download </a:t>
            </a:r>
            <a:r>
              <a:rPr lang="en-US" dirty="0"/>
              <a:t>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MyStudentData Download </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156</a:t>
            </a:fld>
            <a:endParaRPr lang="en-US" dirty="0"/>
          </a:p>
        </p:txBody>
      </p:sp>
    </p:spTree>
    <p:extLst>
      <p:ext uri="{BB962C8B-B14F-4D97-AF65-F5344CB8AC3E}">
        <p14:creationId xmlns:p14="http://schemas.microsoft.com/office/powerpoint/2010/main" val="162081083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US" dirty="0"/>
              <a:t>My fafsa- create a shareable file with some of your student information using mystudentdata</a:t>
            </a:r>
            <a:r>
              <a:rPr lang="en-US" baseline="0" dirty="0"/>
              <a:t> download</a:t>
            </a:r>
            <a:endParaRPr lang="en-US" dirty="0"/>
          </a:p>
        </p:txBody>
      </p:sp>
      <p:grpSp>
        <p:nvGrpSpPr>
          <p:cNvPr id="8" name="Group 7" descr="Screenshot of 2021-22 “My FAFSA” view where the user can select “Create a shareable file with some of your student information using MyStudentData Download”." title="2021-22 “My FAFSA” view where the user can select “Create a shareable file with some of your student information using MyStudentData Download&quot;"/>
          <p:cNvGrpSpPr/>
          <p:nvPr/>
        </p:nvGrpSpPr>
        <p:grpSpPr>
          <a:xfrm>
            <a:off x="1557761" y="693357"/>
            <a:ext cx="10010461" cy="5076578"/>
            <a:chOff x="1557761" y="693357"/>
            <a:chExt cx="10010461" cy="5076578"/>
          </a:xfrm>
        </p:grpSpPr>
        <p:pic>
          <p:nvPicPr>
            <p:cNvPr id="3" name="Picture 2" descr="Screenshot of 2021-22 “My FAFSA” view where the user can select “Create a shareable file with some of your student information using MyStudentData Download”. A red box in the screenshot Red Box highlights the Create a shareable file with some of your student information using MyStudentData Download link." title="2021-22 “My FAFSA” view where the user can select “Create a shareable file with some of your student information using MyStudentData Download&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761" y="693357"/>
              <a:ext cx="3618157" cy="5076578"/>
            </a:xfrm>
            <a:prstGeom prst="rect">
              <a:avLst/>
            </a:prstGeom>
          </p:spPr>
        </p:pic>
        <p:sp>
          <p:nvSpPr>
            <p:cNvPr id="7" name="Rectangle 6" descr=" " title=" "/>
            <p:cNvSpPr/>
            <p:nvPr/>
          </p:nvSpPr>
          <p:spPr>
            <a:xfrm>
              <a:off x="1814286" y="3121900"/>
              <a:ext cx="3120571" cy="5574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of 2021-22 “My FAFSA” view where the user can select “Create a shareable file with some of your student information using MyStudentData Download” close up." title="2021-22 “My FAFSA” view where the user can select “Create a shareable file with some of your student information using MyStudentData Download” close u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365" y="2620734"/>
              <a:ext cx="4518857" cy="788773"/>
            </a:xfrm>
            <a:prstGeom prst="rect">
              <a:avLst/>
            </a:prstGeom>
          </p:spPr>
        </p:pic>
        <p:sp>
          <p:nvSpPr>
            <p:cNvPr id="5" name="Right Arrow 4" descr=" " title=" "/>
            <p:cNvSpPr/>
            <p:nvPr/>
          </p:nvSpPr>
          <p:spPr>
            <a:xfrm>
              <a:off x="6928863" y="3121900"/>
              <a:ext cx="340242" cy="21949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0"/>
          </p:nvPr>
        </p:nvSpPr>
        <p:spPr/>
        <p:txBody>
          <a:bodyPr/>
          <a:lstStyle/>
          <a:p>
            <a:fld id="{234755BD-B4AC-9044-BCE4-27904766F8BB}" type="slidenum">
              <a:rPr lang="en-US" smtClean="0"/>
              <a:pPr/>
              <a:t>157</a:t>
            </a:fld>
            <a:endParaRPr lang="en-US" dirty="0"/>
          </a:p>
        </p:txBody>
      </p:sp>
    </p:spTree>
    <p:extLst>
      <p:ext uri="{BB962C8B-B14F-4D97-AF65-F5344CB8AC3E}">
        <p14:creationId xmlns:p14="http://schemas.microsoft.com/office/powerpoint/2010/main" val="11773394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mystudentdata download</a:t>
            </a:r>
          </a:p>
        </p:txBody>
      </p:sp>
      <p:pic>
        <p:nvPicPr>
          <p:cNvPr id="3" name="Picture 2" descr="Screenshot of 2021-22 “MyStudentData Download” view." title="2021-22 “MyStudentData Download”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568" y="733685"/>
            <a:ext cx="4410865" cy="607306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158</a:t>
            </a:fld>
            <a:endParaRPr lang="en-US" dirty="0"/>
          </a:p>
        </p:txBody>
      </p:sp>
    </p:spTree>
    <p:extLst>
      <p:ext uri="{BB962C8B-B14F-4D97-AF65-F5344CB8AC3E}">
        <p14:creationId xmlns:p14="http://schemas.microsoft.com/office/powerpoint/2010/main" val="40216295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Provide</a:t>
            </a:r>
            <a:r>
              <a:rPr lang="en-US" baseline="0" dirty="0"/>
              <a:t> missing signatures</a:t>
            </a:r>
            <a:r>
              <a:rPr lang="en-US" dirty="0"/>
              <a: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Provide Missing Signatures</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159</a:t>
            </a:fld>
            <a:endParaRPr lang="en-US" dirty="0"/>
          </a:p>
        </p:txBody>
      </p:sp>
    </p:spTree>
    <p:extLst>
      <p:ext uri="{BB962C8B-B14F-4D97-AF65-F5344CB8AC3E}">
        <p14:creationId xmlns:p14="http://schemas.microsoft.com/office/powerpoint/2010/main" val="3224897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Create a Save Key</a:t>
            </a:r>
          </a:p>
        </p:txBody>
      </p:sp>
      <p:pic>
        <p:nvPicPr>
          <p:cNvPr id="4" name="Picture 3" descr="Screenshot of 2021-22 “Create a Save Key” view.&#10;&#10;The Save Key allows an applicant to save their Free Application for Federal Student Aid (FAFSA®) form and return at a later time to complete and submit the application. The application is saved for 45 days, unless the applicant submits their application for processing prior to that. Additionally, the Save Key provides applicants a way to share access to their FAFSA form or correction if their parent(s) needs to add information or sign it.&#10;" title="2021-22 “Create a Save Key” view."/>
          <p:cNvPicPr>
            <a:picLocks noChangeAspect="1"/>
          </p:cNvPicPr>
          <p:nvPr/>
        </p:nvPicPr>
        <p:blipFill>
          <a:blip r:embed="rId3"/>
          <a:stretch>
            <a:fillRect/>
          </a:stretch>
        </p:blipFill>
        <p:spPr>
          <a:xfrm>
            <a:off x="3338624" y="708838"/>
            <a:ext cx="5467566" cy="4054415"/>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16</a:t>
            </a:fld>
            <a:endParaRPr lang="en-US" dirty="0"/>
          </a:p>
        </p:txBody>
      </p:sp>
    </p:spTree>
    <p:extLst>
      <p:ext uri="{BB962C8B-B14F-4D97-AF65-F5344CB8AC3E}">
        <p14:creationId xmlns:p14="http://schemas.microsoft.com/office/powerpoint/2010/main" val="253965176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My fafsa- provide missing signatures</a:t>
            </a:r>
          </a:p>
        </p:txBody>
      </p:sp>
      <p:pic>
        <p:nvPicPr>
          <p:cNvPr id="3" name="Picture 2" descr="Screenshot of 2021-22 “My FAFSA” view, when signatures are missing on a submitted FAFSA form." title="2021-22 “My FAFSA” view, when signatures are missing on a submitted FAFSA for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981" y="708381"/>
            <a:ext cx="4500038" cy="610919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160</a:t>
            </a:fld>
            <a:endParaRPr lang="en-US" dirty="0"/>
          </a:p>
        </p:txBody>
      </p:sp>
    </p:spTree>
    <p:extLst>
      <p:ext uri="{BB962C8B-B14F-4D97-AF65-F5344CB8AC3E}">
        <p14:creationId xmlns:p14="http://schemas.microsoft.com/office/powerpoint/2010/main" val="7721144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Provide missing signatures-signature status</a:t>
            </a:r>
          </a:p>
        </p:txBody>
      </p:sp>
      <p:pic>
        <p:nvPicPr>
          <p:cNvPr id="3" name="Picture 2" descr="Screenshot of 2021-22 “Signature Status” view for a dependent applicant.&#10;" title="2021-22 “Signature Status” view for a dependent applic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642" y="701039"/>
            <a:ext cx="5467723" cy="327152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161</a:t>
            </a:fld>
            <a:endParaRPr lang="en-US" dirty="0"/>
          </a:p>
        </p:txBody>
      </p:sp>
    </p:spTree>
    <p:extLst>
      <p:ext uri="{BB962C8B-B14F-4D97-AF65-F5344CB8AC3E}">
        <p14:creationId xmlns:p14="http://schemas.microsoft.com/office/powerpoint/2010/main" val="2523148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Provide missing signatures- agreement of terms </a:t>
            </a:r>
          </a:p>
        </p:txBody>
      </p:sp>
      <p:pic>
        <p:nvPicPr>
          <p:cNvPr id="3" name="Picture 2" descr="Screenshot of 2021-22 “Agreement of Terms” Parent Signature view for a dependent applicant." title="2021-22 “Agreement of Terms” Parent Signature view for a dependent applic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954" y="699288"/>
            <a:ext cx="5450092" cy="414207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162</a:t>
            </a:fld>
            <a:endParaRPr lang="en-US" dirty="0"/>
          </a:p>
        </p:txBody>
      </p:sp>
    </p:spTree>
    <p:extLst>
      <p:ext uri="{BB962C8B-B14F-4D97-AF65-F5344CB8AC3E}">
        <p14:creationId xmlns:p14="http://schemas.microsoft.com/office/powerpoint/2010/main" val="23736766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Provide missing signatures- signature options</a:t>
            </a:r>
          </a:p>
        </p:txBody>
      </p:sp>
      <p:pic>
        <p:nvPicPr>
          <p:cNvPr id="4" name="Picture 3" descr="Screenshot of 2021-22 “Signature Options” view for a dependent applicant." title="2021-22 “Signature Options” view for a dependent applic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001" y="723373"/>
            <a:ext cx="5451319" cy="383705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163</a:t>
            </a:fld>
            <a:endParaRPr lang="en-US" dirty="0"/>
          </a:p>
        </p:txBody>
      </p:sp>
    </p:spTree>
    <p:extLst>
      <p:ext uri="{BB962C8B-B14F-4D97-AF65-F5344CB8AC3E}">
        <p14:creationId xmlns:p14="http://schemas.microsoft.com/office/powerpoint/2010/main" val="23948134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Provide missing signatures-</a:t>
            </a:r>
            <a:r>
              <a:rPr lang="en-US" baseline="0" dirty="0"/>
              <a:t> which parent signs</a:t>
            </a:r>
            <a:endParaRPr lang="en-US" dirty="0"/>
          </a:p>
        </p:txBody>
      </p:sp>
      <p:pic>
        <p:nvPicPr>
          <p:cNvPr id="3" name="Picture 2" descr="Screenshot of 2021-22 “Which Parent Signs” view for a dependent applicant.&#10;&#10;Allows the user to select which parent will be signing the application.&#10;&#10;The choice between parents is only present if information was provided for two parents.  Otherwise, this view does not display.&#10;" title="2021-22 “Which Parent Signs” view for a dependent applic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880" y="720627"/>
            <a:ext cx="5440241" cy="407111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164</a:t>
            </a:fld>
            <a:endParaRPr lang="en-US" dirty="0"/>
          </a:p>
        </p:txBody>
      </p:sp>
    </p:spTree>
    <p:extLst>
      <p:ext uri="{BB962C8B-B14F-4D97-AF65-F5344CB8AC3E}">
        <p14:creationId xmlns:p14="http://schemas.microsoft.com/office/powerpoint/2010/main" val="2999470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Provide missing signatures- sign with an fsa id</a:t>
            </a:r>
          </a:p>
        </p:txBody>
      </p:sp>
      <p:pic>
        <p:nvPicPr>
          <p:cNvPr id="3" name="Picture 2" descr="Screenshot of 2021-22 “Sign With an FSA ID” view for a dependent applicant." title="2021-22 “Sign With an FSA ID” view for a dependent applic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848" y="708842"/>
            <a:ext cx="5451015" cy="462565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165</a:t>
            </a:fld>
            <a:endParaRPr lang="en-US" dirty="0"/>
          </a:p>
        </p:txBody>
      </p:sp>
    </p:spTree>
    <p:extLst>
      <p:ext uri="{BB962C8B-B14F-4D97-AF65-F5344CB8AC3E}">
        <p14:creationId xmlns:p14="http://schemas.microsoft.com/office/powerpoint/2010/main" val="10817786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Provide missing signatures- signature status after signing electronically</a:t>
            </a:r>
          </a:p>
        </p:txBody>
      </p:sp>
      <p:pic>
        <p:nvPicPr>
          <p:cNvPr id="3" name="Picture 2" descr="Screenshot of 2021-22 “Signature Status” view for a dependent applicant after parent signs electronically.&#10;" title="2021-22 “Signature Status” view for a dependent applicant after parent signs electronical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43" y="732409"/>
            <a:ext cx="5437315" cy="347808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166</a:t>
            </a:fld>
            <a:endParaRPr lang="en-US" dirty="0"/>
          </a:p>
        </p:txBody>
      </p:sp>
    </p:spTree>
    <p:extLst>
      <p:ext uri="{BB962C8B-B14F-4D97-AF65-F5344CB8AC3E}">
        <p14:creationId xmlns:p14="http://schemas.microsoft.com/office/powerpoint/2010/main" val="8994451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Provide missing signatures- confirmation page</a:t>
            </a:r>
          </a:p>
        </p:txBody>
      </p:sp>
      <p:grpSp>
        <p:nvGrpSpPr>
          <p:cNvPr id="6" name="Group 5" descr="Screenshot of 2021-22 “Confirmation Page” view for dependent applicant after parent signature has been provided. " title="2021-22 “Confirmation Page” view for dependent applicant after parent signature has been provided"/>
          <p:cNvGrpSpPr/>
          <p:nvPr/>
        </p:nvGrpSpPr>
        <p:grpSpPr>
          <a:xfrm>
            <a:off x="1520335" y="697378"/>
            <a:ext cx="9149408" cy="3647794"/>
            <a:chOff x="1520335" y="697378"/>
            <a:chExt cx="9149408" cy="3647794"/>
          </a:xfrm>
        </p:grpSpPr>
        <p:pic>
          <p:nvPicPr>
            <p:cNvPr id="3" name="Picture 2" descr="Screenshot of 2021-22 “Confirmation Page” view for dependent applicant after parent signature has been provided. &#10;" title="2021-22 “Confirmation Page” view for dependent applicant after parent signature has been provid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335" y="697378"/>
              <a:ext cx="3631437" cy="3591087"/>
            </a:xfrm>
            <a:prstGeom prst="rect">
              <a:avLst/>
            </a:prstGeom>
          </p:spPr>
        </p:pic>
        <p:pic>
          <p:nvPicPr>
            <p:cNvPr id="4" name="Picture 3" descr="Screenshot of 2021-22 “Confirmation Page” view for dependent student after parent signature has been provided continued.&#10;" title="2021-22 “Confirmation Page” view for dependent student after parent signature has been provided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824" y="697378"/>
              <a:ext cx="3655919" cy="3647794"/>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167</a:t>
            </a:fld>
            <a:endParaRPr lang="en-US" dirty="0"/>
          </a:p>
        </p:txBody>
      </p:sp>
    </p:spTree>
    <p:extLst>
      <p:ext uri="{BB962C8B-B14F-4D97-AF65-F5344CB8AC3E}">
        <p14:creationId xmlns:p14="http://schemas.microsoft.com/office/powerpoint/2010/main" val="42455178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User</a:t>
            </a:r>
            <a:r>
              <a:rPr lang="en-US" baseline="0" dirty="0"/>
              <a:t> account management</a:t>
            </a:r>
            <a:r>
              <a:rPr lang="en-US" dirty="0"/>
              <a: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User Account Management</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168</a:t>
            </a:fld>
            <a:endParaRPr lang="en-US" dirty="0"/>
          </a:p>
        </p:txBody>
      </p:sp>
    </p:spTree>
    <p:extLst>
      <p:ext uri="{BB962C8B-B14F-4D97-AF65-F5344CB8AC3E}">
        <p14:creationId xmlns:p14="http://schemas.microsoft.com/office/powerpoint/2010/main" val="18159779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idx="4294967295"/>
          </p:nvPr>
        </p:nvSpPr>
        <p:spPr/>
        <p:txBody>
          <a:bodyPr/>
          <a:lstStyle/>
          <a:p>
            <a:r>
              <a:rPr lang="en-US" dirty="0"/>
              <a:t>My fafsa-</a:t>
            </a:r>
            <a:r>
              <a:rPr lang="en-US" baseline="0" dirty="0"/>
              <a:t> user account management</a:t>
            </a:r>
            <a:endParaRPr lang="en-US" dirty="0"/>
          </a:p>
        </p:txBody>
      </p:sp>
      <p:grpSp>
        <p:nvGrpSpPr>
          <p:cNvPr id="4" name="Group 3" descr="Screenshot of 2021-22 “My FAFSA” view where the user can select “User Account Management” to manage their FSA ID. A red box in the screenshot highlights the User Account Management link." title="2021-22 “My FAFSA” view where the user can select “User Account Management” to manage their FSA ID"/>
          <p:cNvGrpSpPr/>
          <p:nvPr/>
        </p:nvGrpSpPr>
        <p:grpSpPr>
          <a:xfrm>
            <a:off x="1670351" y="668702"/>
            <a:ext cx="10036800" cy="5154549"/>
            <a:chOff x="1534512" y="721711"/>
            <a:chExt cx="10036800" cy="5154549"/>
          </a:xfrm>
        </p:grpSpPr>
        <p:pic>
          <p:nvPicPr>
            <p:cNvPr id="3" name="Picture 2" descr="Screenshot of 2021-22 “My FAFSA” view where the user can select “User Account Management” to manage their FSA ID.&#10;" title="2021-22 “My FAFSA” view where the user can select “User Account Management” to manage their FSA I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512" y="721711"/>
              <a:ext cx="3641361" cy="5154549"/>
            </a:xfrm>
            <a:prstGeom prst="rect">
              <a:avLst/>
            </a:prstGeom>
          </p:spPr>
        </p:pic>
        <p:sp>
          <p:nvSpPr>
            <p:cNvPr id="7" name="Rectangle 6" descr="Screenshot of Red Box Highligting User Account Management." title="Red Box Highligting User Account Management."/>
            <p:cNvSpPr/>
            <p:nvPr/>
          </p:nvSpPr>
          <p:spPr>
            <a:xfrm>
              <a:off x="1675411" y="4851335"/>
              <a:ext cx="3077028" cy="573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creenshot of 2021-22 “My FAFSA” view where the user can select “User Account Management” to manage their FSA ID close up.&#10;" title="2021-22 “My FAFSA” view where the user can select “User Account Management” to manage their FSA ID close u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754" y="2364505"/>
              <a:ext cx="4532558" cy="1583427"/>
            </a:xfrm>
            <a:prstGeom prst="rect">
              <a:avLst/>
            </a:prstGeom>
          </p:spPr>
        </p:pic>
        <p:sp>
          <p:nvSpPr>
            <p:cNvPr id="8" name="Right Arrow 7" descr="Red Arrow pointing ot User Account Management lInk." title="Red Arrow"/>
            <p:cNvSpPr/>
            <p:nvPr/>
          </p:nvSpPr>
          <p:spPr>
            <a:xfrm rot="10800000" flipH="1">
              <a:off x="7087245" y="2798617"/>
              <a:ext cx="297228" cy="21474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0"/>
          </p:nvPr>
        </p:nvSpPr>
        <p:spPr/>
        <p:txBody>
          <a:bodyPr/>
          <a:lstStyle/>
          <a:p>
            <a:fld id="{234755BD-B4AC-9044-BCE4-27904766F8BB}" type="slidenum">
              <a:rPr lang="en-US" smtClean="0"/>
              <a:pPr/>
              <a:t>169</a:t>
            </a:fld>
            <a:endParaRPr lang="en-US" dirty="0"/>
          </a:p>
        </p:txBody>
      </p:sp>
    </p:spTree>
    <p:extLst>
      <p:ext uri="{BB962C8B-B14F-4D97-AF65-F5344CB8AC3E}">
        <p14:creationId xmlns:p14="http://schemas.microsoft.com/office/powerpoint/2010/main" val="379422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Introduction</a:t>
            </a:r>
          </a:p>
        </p:txBody>
      </p:sp>
      <p:pic>
        <p:nvPicPr>
          <p:cNvPr id="4" name="Picture 3" descr="Screenshot of 2021-22 “Introduction” view.&#10;&#10;Each topic has accordion functionality that can be expanded and contracted to reveal or conceal additional information.&#10;" title="2021-22 “Introduc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627" y="715926"/>
            <a:ext cx="5463396" cy="5155411"/>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17</a:t>
            </a:fld>
            <a:endParaRPr lang="en-US" dirty="0"/>
          </a:p>
        </p:txBody>
      </p:sp>
    </p:spTree>
    <p:extLst>
      <p:ext uri="{BB962C8B-B14F-4D97-AF65-F5344CB8AC3E}">
        <p14:creationId xmlns:p14="http://schemas.microsoft.com/office/powerpoint/2010/main" val="301246072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User account management- my fsa id log</a:t>
            </a:r>
            <a:r>
              <a:rPr lang="en-US" baseline="0" dirty="0"/>
              <a:t> in</a:t>
            </a:r>
            <a:endParaRPr lang="en-US" dirty="0"/>
          </a:p>
        </p:txBody>
      </p:sp>
      <p:pic>
        <p:nvPicPr>
          <p:cNvPr id="3" name="Picture 2" descr="Screenshot of 2021-2022 “My FSA ID Log In” view.&#10;&#10;Note: From this page, the applicant can select to retrieve a forgotten username or password or can create an account.&#10;" title="2021-2022 “My FSA ID Log I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664" y="707614"/>
            <a:ext cx="5466744" cy="307048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170</a:t>
            </a:fld>
            <a:endParaRPr lang="en-US" dirty="0"/>
          </a:p>
        </p:txBody>
      </p:sp>
    </p:spTree>
    <p:extLst>
      <p:ext uri="{BB962C8B-B14F-4D97-AF65-F5344CB8AC3E}">
        <p14:creationId xmlns:p14="http://schemas.microsoft.com/office/powerpoint/2010/main" val="5077066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Auto-zero efc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Auto-Zero EFC</a:t>
            </a:r>
          </a:p>
          <a:p>
            <a:pPr marL="0" indent="0">
              <a:buNone/>
            </a:pPr>
            <a:r>
              <a:rPr lang="en-US" altLang="en-US" sz="4400" dirty="0">
                <a:solidFill>
                  <a:schemeClr val="accent1">
                    <a:lumMod val="50000"/>
                  </a:schemeClr>
                </a:solidFill>
              </a:rPr>
              <a:t>(skipping the remaining financial questions)</a:t>
            </a:r>
          </a:p>
        </p:txBody>
      </p:sp>
      <p:sp>
        <p:nvSpPr>
          <p:cNvPr id="4" name="Slide Number Placeholder 3"/>
          <p:cNvSpPr>
            <a:spLocks noGrp="1"/>
          </p:cNvSpPr>
          <p:nvPr>
            <p:ph type="sldNum" sz="quarter" idx="11"/>
          </p:nvPr>
        </p:nvSpPr>
        <p:spPr/>
        <p:txBody>
          <a:bodyPr/>
          <a:lstStyle/>
          <a:p>
            <a:fld id="{234755BD-B4AC-9044-BCE4-27904766F8BB}" type="slidenum">
              <a:rPr lang="en-US" smtClean="0"/>
              <a:pPr/>
              <a:t>171</a:t>
            </a:fld>
            <a:endParaRPr lang="en-US" dirty="0"/>
          </a:p>
        </p:txBody>
      </p:sp>
    </p:spTree>
    <p:extLst>
      <p:ext uri="{BB962C8B-B14F-4D97-AF65-F5344CB8AC3E}">
        <p14:creationId xmlns:p14="http://schemas.microsoft.com/office/powerpoint/2010/main" val="5707200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AZ Parent Tax Filing Status</a:t>
            </a:r>
          </a:p>
        </p:txBody>
      </p:sp>
      <p:pic>
        <p:nvPicPr>
          <p:cNvPr id="3" name="Picture 2" descr="Screenshot of 2021-22 “Parent Tax Filing Status” view.&#10;&#10;Note: In this scenario the parent will be eligible for Auto-Zero EFC." title="2021-22 “Par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618" y="628720"/>
            <a:ext cx="5481411" cy="528745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172</a:t>
            </a:fld>
            <a:endParaRPr lang="en-US" dirty="0"/>
          </a:p>
        </p:txBody>
      </p:sp>
    </p:spTree>
    <p:extLst>
      <p:ext uri="{BB962C8B-B14F-4D97-AF65-F5344CB8AC3E}">
        <p14:creationId xmlns:p14="http://schemas.microsoft.com/office/powerpoint/2010/main" val="24103379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Az parent income from work</a:t>
            </a:r>
          </a:p>
        </p:txBody>
      </p:sp>
      <p:pic>
        <p:nvPicPr>
          <p:cNvPr id="3" name="Picture 2" descr="Screenshot of 2021-22 “Parent Income from Work” view." title="2021-22 “Par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2937" y="715905"/>
            <a:ext cx="5446972" cy="318580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173</a:t>
            </a:fld>
            <a:endParaRPr lang="en-US" dirty="0"/>
          </a:p>
        </p:txBody>
      </p:sp>
    </p:spTree>
    <p:extLst>
      <p:ext uri="{BB962C8B-B14F-4D97-AF65-F5344CB8AC3E}">
        <p14:creationId xmlns:p14="http://schemas.microsoft.com/office/powerpoint/2010/main" val="30140085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Az</a:t>
            </a:r>
            <a:r>
              <a:rPr lang="en-US" baseline="0" dirty="0"/>
              <a:t> parent skip remaining questions</a:t>
            </a:r>
            <a:endParaRPr lang="en-US" dirty="0"/>
          </a:p>
        </p:txBody>
      </p:sp>
      <p:pic>
        <p:nvPicPr>
          <p:cNvPr id="3" name="Picture 2" descr="Screenshot of 2021-22 “Parent Skip Remaining Questions” view for a dependent applicant who qualifies for an Auto-Zero EFC.&#10;&#10;When the applicant’s parent qualifies for an Auto-Zero EFC, they may be given the option to skip the remaining financial questions on the FAFSA (depending on the applicant’s state of legal residence). If the applicant answers “Yes” to the “Skipping” question, they skip the remaining financial questions and are taken directly to the “Sign and Submit” view.&#10;&#10;The example in this screenshot displays the “Parent Skip Remaining Questions” view for a dependent applicant, where the “Skipping” question is displayed. In this example, the applicant has chosen to skip the remaining financial questions. The remaining financial questions will be skipped for the parent, and all financial questions will be skipped for the applicant." title="2021-22 “Parent Skip Remaining Questions” view for a dependent applicant who qualifies for an Auto-Zero EF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810" y="706128"/>
            <a:ext cx="5428105" cy="304544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174</a:t>
            </a:fld>
            <a:endParaRPr lang="en-US" dirty="0"/>
          </a:p>
        </p:txBody>
      </p:sp>
    </p:spTree>
    <p:extLst>
      <p:ext uri="{BB962C8B-B14F-4D97-AF65-F5344CB8AC3E}">
        <p14:creationId xmlns:p14="http://schemas.microsoft.com/office/powerpoint/2010/main" val="36420019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Special</a:t>
            </a:r>
            <a:r>
              <a:rPr lang="en-US" baseline="0" dirty="0"/>
              <a:t> circumstances/impact of not providing parent info</a:t>
            </a:r>
            <a:r>
              <a:rPr lang="en-US" dirty="0"/>
              <a: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Special Circumstances/Impact of Not Providing Parent Information</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175</a:t>
            </a:fld>
            <a:endParaRPr lang="en-US" dirty="0"/>
          </a:p>
        </p:txBody>
      </p:sp>
    </p:spTree>
    <p:extLst>
      <p:ext uri="{BB962C8B-B14F-4D97-AF65-F5344CB8AC3E}">
        <p14:creationId xmlns:p14="http://schemas.microsoft.com/office/powerpoint/2010/main" val="26135061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Special circumstance</a:t>
            </a:r>
            <a:r>
              <a:rPr lang="en-US" baseline="0" dirty="0"/>
              <a:t> dependent student</a:t>
            </a:r>
            <a:endParaRPr lang="en-US" dirty="0"/>
          </a:p>
        </p:txBody>
      </p:sp>
      <p:pic>
        <p:nvPicPr>
          <p:cNvPr id="3" name="Picture 2" descr="Screenshot of 2021-22 “Dependent Student” view.&#10;&#10;If the dependent applicant is unable to provide parental data on the FAFSA, they should select “I am unable to provide information about my parent(s).” The applicant should then click “Next” to be taken to the “Impact of not Providing Parent Information” view.” " title="2021-22 “Dependent Stud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744" y="705535"/>
            <a:ext cx="5404157" cy="401570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176</a:t>
            </a:fld>
            <a:endParaRPr lang="en-US" dirty="0"/>
          </a:p>
        </p:txBody>
      </p:sp>
    </p:spTree>
    <p:extLst>
      <p:ext uri="{BB962C8B-B14F-4D97-AF65-F5344CB8AC3E}">
        <p14:creationId xmlns:p14="http://schemas.microsoft.com/office/powerpoint/2010/main" val="207502694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Impact of not providing parent info</a:t>
            </a:r>
          </a:p>
        </p:txBody>
      </p:sp>
      <p:pic>
        <p:nvPicPr>
          <p:cNvPr id="3" name="Picture 2" descr="Screenshot of 2021-22 “Impact of Not Providing Parent Information” view.  &#10;&#10;This view notifies the applicant that although they’re allowed to skip parent information, an EFC will not be generated and they must follow up with their financial aid administrator in order to complete their FAFSA and receive an EFC." title="2021-22 “Impact of Not Providing Parent Inform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120" y="704203"/>
            <a:ext cx="5444885" cy="359077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177</a:t>
            </a:fld>
            <a:endParaRPr lang="en-US" dirty="0"/>
          </a:p>
        </p:txBody>
      </p:sp>
    </p:spTree>
    <p:extLst>
      <p:ext uri="{BB962C8B-B14F-4D97-AF65-F5344CB8AC3E}">
        <p14:creationId xmlns:p14="http://schemas.microsoft.com/office/powerpoint/2010/main" val="571650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Special circumstances qualifications</a:t>
            </a:r>
          </a:p>
        </p:txBody>
      </p:sp>
      <p:pic>
        <p:nvPicPr>
          <p:cNvPr id="4" name="Picture 3" descr="Screenshot of 2021-22 “Special Circumstances Qualifications” view.&#10;&#10;The applicant will be given examples of what would be considered special circumstances and some examples of what would not be considered special circumstances.&#10;&#10;The applicant will then be taken to the “Special Circumstances” view, where they can either:&#10;1. Correct their response from the previous view and be given the opportunity to provide parental information,&#10;2. Select the response “I have a special circumstance…” or,&#10;3. Select a response stating that they do not have a special circumstance, but are unable to provide parental information.&#10;&#10;In this example, the applicant has selected “I have a special circumstance and am unable to provide information about my parent(s).” The applicant can then click “Next.”&#10;" title="2021-22 “Special Circumstances Qualifica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005" y="697771"/>
            <a:ext cx="5437413" cy="588637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178</a:t>
            </a:fld>
            <a:endParaRPr lang="en-US" dirty="0"/>
          </a:p>
        </p:txBody>
      </p:sp>
    </p:spTree>
    <p:extLst>
      <p:ext uri="{BB962C8B-B14F-4D97-AF65-F5344CB8AC3E}">
        <p14:creationId xmlns:p14="http://schemas.microsoft.com/office/powerpoint/2010/main" val="134802728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Special circumstance</a:t>
            </a:r>
            <a:r>
              <a:rPr lang="en-US" baseline="0" dirty="0"/>
              <a:t> student tax filing status</a:t>
            </a:r>
            <a:endParaRPr lang="en-US" dirty="0"/>
          </a:p>
        </p:txBody>
      </p:sp>
      <p:pic>
        <p:nvPicPr>
          <p:cNvPr id="4" name="Picture 3" descr="Screenshot of 2021-22 “Student Tax Filing Status” view.&#10;&#10;The applicant chose that they have a special circumstance therefore they will be allowed to skip parent information.  The applicant will need to contact their financial aid administrator at the college for further instruction." title="2021-22 “Stud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336" y="737884"/>
            <a:ext cx="5437413" cy="486374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179</a:t>
            </a:fld>
            <a:endParaRPr lang="en-US" dirty="0"/>
          </a:p>
        </p:txBody>
      </p:sp>
    </p:spTree>
    <p:extLst>
      <p:ext uri="{BB962C8B-B14F-4D97-AF65-F5344CB8AC3E}">
        <p14:creationId xmlns:p14="http://schemas.microsoft.com/office/powerpoint/2010/main" val="1677520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Dependent Student</a:t>
            </a:r>
            <a:r>
              <a:rPr lang="en-US" baseline="0" dirty="0"/>
              <a:t> with Parental Data</a:t>
            </a:r>
            <a:endParaRPr lang="en-US" dirty="0"/>
          </a:p>
        </p:txBody>
      </p:sp>
      <p:sp>
        <p:nvSpPr>
          <p:cNvPr id="3" name="Content Placeholder 2"/>
          <p:cNvSpPr txBox="1">
            <a:spLocks/>
          </p:cNvSpPr>
          <p:nvPr/>
        </p:nvSpPr>
        <p:spPr>
          <a:xfrm>
            <a:off x="304800" y="976312"/>
            <a:ext cx="11887200" cy="5338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sz="5333" dirty="0">
                <a:solidFill>
                  <a:schemeClr val="accent1">
                    <a:lumMod val="50000"/>
                  </a:schemeClr>
                </a:solidFill>
              </a:rPr>
              <a:t>Dependent Student with Parental Data</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18</a:t>
            </a:fld>
            <a:endParaRPr lang="en-US" dirty="0"/>
          </a:p>
        </p:txBody>
      </p:sp>
    </p:spTree>
    <p:extLst>
      <p:ext uri="{BB962C8B-B14F-4D97-AF65-F5344CB8AC3E}">
        <p14:creationId xmlns:p14="http://schemas.microsoft.com/office/powerpoint/2010/main" val="6574202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Special</a:t>
            </a:r>
            <a:r>
              <a:rPr lang="en-US" baseline="0" dirty="0"/>
              <a:t> circumstances – unsubsidized loan only</a:t>
            </a:r>
            <a:r>
              <a:rPr lang="en-US" dirty="0"/>
              <a: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Special Circumstances – Unsubsidized Loan Only</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180</a:t>
            </a:fld>
            <a:endParaRPr lang="en-US" dirty="0"/>
          </a:p>
        </p:txBody>
      </p:sp>
    </p:spTree>
    <p:extLst>
      <p:ext uri="{BB962C8B-B14F-4D97-AF65-F5344CB8AC3E}">
        <p14:creationId xmlns:p14="http://schemas.microsoft.com/office/powerpoint/2010/main" val="314375696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Unsub loan dependent student</a:t>
            </a:r>
          </a:p>
        </p:txBody>
      </p:sp>
      <p:pic>
        <p:nvPicPr>
          <p:cNvPr id="3" name="Picture 2" descr="Screenshot of 2021-22 “Dependent Student” view.&#10;&#10;If the dependent applicant is unable to provide parental data on the FAFSA, they should select “I am unable to provide information about my parent(s).” The applicant should then click “Next” to be taken to the “Impact of not Providing Parent Information” view.” " title="2021-22 “Dependent Stud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120" y="705083"/>
            <a:ext cx="5445760" cy="404876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181</a:t>
            </a:fld>
            <a:endParaRPr lang="en-US" dirty="0"/>
          </a:p>
        </p:txBody>
      </p:sp>
    </p:spTree>
    <p:extLst>
      <p:ext uri="{BB962C8B-B14F-4D97-AF65-F5344CB8AC3E}">
        <p14:creationId xmlns:p14="http://schemas.microsoft.com/office/powerpoint/2010/main" val="329804366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Unsub loan impact of not providing parent info</a:t>
            </a:r>
          </a:p>
        </p:txBody>
      </p:sp>
      <p:pic>
        <p:nvPicPr>
          <p:cNvPr id="3" name="Picture 2" descr="Screenshot of 2021-22 “Impact of Not Providing Parent Information” view.  &#10;&#10;The view notifies the applicant that although they’re allowed to skip parent information, an EFC will not be generated and they must follow up with their financial aid administrator in order to complete their FAFSA and receive an EFC." title="2021-22 “Impact of Not Providing Parent Inform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809" y="699029"/>
            <a:ext cx="5428105" cy="357399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182</a:t>
            </a:fld>
            <a:endParaRPr lang="en-US" dirty="0"/>
          </a:p>
        </p:txBody>
      </p:sp>
    </p:spTree>
    <p:extLst>
      <p:ext uri="{BB962C8B-B14F-4D97-AF65-F5344CB8AC3E}">
        <p14:creationId xmlns:p14="http://schemas.microsoft.com/office/powerpoint/2010/main" val="381930927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Unsub loan special circumstances qualifications</a:t>
            </a:r>
          </a:p>
        </p:txBody>
      </p:sp>
      <p:pic>
        <p:nvPicPr>
          <p:cNvPr id="3" name="Picture 2" descr="Screenshot of 2021-22 “Special Circumstances Qualifications” view.&#10;&#10;The applicant selects “I do not have a special circumstance , and am submitting my FAFSA without parent information to apply for an unsubsidized loan only” and clicks “Next.”" title="2021-22 “Special Circumstances Qualifica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616" y="703912"/>
            <a:ext cx="5461664" cy="588114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183</a:t>
            </a:fld>
            <a:endParaRPr lang="en-US" dirty="0"/>
          </a:p>
        </p:txBody>
      </p:sp>
    </p:spTree>
    <p:extLst>
      <p:ext uri="{BB962C8B-B14F-4D97-AF65-F5344CB8AC3E}">
        <p14:creationId xmlns:p14="http://schemas.microsoft.com/office/powerpoint/2010/main" val="11898742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Unsub loan student tax filing status</a:t>
            </a:r>
          </a:p>
        </p:txBody>
      </p:sp>
      <p:pic>
        <p:nvPicPr>
          <p:cNvPr id="3" name="Picture 2" descr="Screenshot of 2021-22 “Student Tax Filing Status” view.&#10;&#10;The applicant chose that they do not have a special circumstance and will continue the application without parent information.  The applicant will be allowed to skip parent information, but will only be considered for an unsubsidized loan.  The applicant will need to contact their financial aid administrator at the college to request consideration for an unsubsidized loan." title="2021-22 “Stud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228" y="735797"/>
            <a:ext cx="5437413" cy="487205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184</a:t>
            </a:fld>
            <a:endParaRPr lang="en-US" dirty="0"/>
          </a:p>
        </p:txBody>
      </p:sp>
    </p:spTree>
    <p:extLst>
      <p:ext uri="{BB962C8B-B14F-4D97-AF65-F5344CB8AC3E}">
        <p14:creationId xmlns:p14="http://schemas.microsoft.com/office/powerpoint/2010/main" val="236593014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Homeless</a:t>
            </a:r>
            <a:r>
              <a:rPr lang="en-US" baseline="0" dirty="0"/>
              <a:t> circumstance</a:t>
            </a:r>
            <a:r>
              <a:rPr lang="en-US" dirty="0"/>
              <a: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Homeless Circumstance</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185</a:t>
            </a:fld>
            <a:endParaRPr lang="en-US" dirty="0"/>
          </a:p>
        </p:txBody>
      </p:sp>
    </p:spTree>
    <p:extLst>
      <p:ext uri="{BB962C8B-B14F-4D97-AF65-F5344CB8AC3E}">
        <p14:creationId xmlns:p14="http://schemas.microsoft.com/office/powerpoint/2010/main" val="15431416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Student homelessness</a:t>
            </a:r>
            <a:r>
              <a:rPr lang="en-US" baseline="0" dirty="0"/>
              <a:t> filter question-Scenario 1</a:t>
            </a:r>
            <a:endParaRPr lang="en-US" dirty="0"/>
          </a:p>
        </p:txBody>
      </p:sp>
      <p:pic>
        <p:nvPicPr>
          <p:cNvPr id="3" name="Picture 2" descr="Screenshot of 2021-22 “Student Homelessness Filter Question” view." title="2021-22 “Student Homelessness Filter Ques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593" y="701933"/>
            <a:ext cx="5461664" cy="305383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186</a:t>
            </a:fld>
            <a:endParaRPr lang="en-US" dirty="0"/>
          </a:p>
        </p:txBody>
      </p:sp>
    </p:spTree>
    <p:extLst>
      <p:ext uri="{BB962C8B-B14F-4D97-AF65-F5344CB8AC3E}">
        <p14:creationId xmlns:p14="http://schemas.microsoft.com/office/powerpoint/2010/main" val="322673630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Student homelessness questions-scenario</a:t>
            </a:r>
            <a:r>
              <a:rPr lang="en-US" baseline="0" dirty="0"/>
              <a:t> 1</a:t>
            </a:r>
            <a:endParaRPr lang="en-US" dirty="0"/>
          </a:p>
        </p:txBody>
      </p:sp>
      <p:pic>
        <p:nvPicPr>
          <p:cNvPr id="3" name="Picture 2" descr="Screenshot of 2021-22 “Student Homelessness Questions” view.  &#10;&#10;The applicant now has the option to check which entity made the determination or select “None of the above.”&#10;&#10;In this example, the applicant chooses one of the three choices designated as an acceptable entity for being recognized as an unaccompanied youth who is homeless.&#10;&#10;The applicant should click the “Next” button. They will then skip the parental information views and go directly to the student Household Info views." title="2021-22 “Student Homelessness Ques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460" y="701040"/>
            <a:ext cx="5444885" cy="411099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187</a:t>
            </a:fld>
            <a:endParaRPr lang="en-US" dirty="0"/>
          </a:p>
        </p:txBody>
      </p:sp>
    </p:spTree>
    <p:extLst>
      <p:ext uri="{BB962C8B-B14F-4D97-AF65-F5344CB8AC3E}">
        <p14:creationId xmlns:p14="http://schemas.microsoft.com/office/powerpoint/2010/main" val="36317577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Student household info- scenario 1</a:t>
            </a:r>
          </a:p>
        </p:txBody>
      </p:sp>
      <p:pic>
        <p:nvPicPr>
          <p:cNvPr id="3" name="Picture 2" descr="Screenshot of 2021-22 “Student Household Info” view.&#10;&#10;The applicant will be taken to the student household info page with household size displaying as 1. The applicant will then proceed with the application as an independent." title="2021-22 “Student Household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132" y="699614"/>
            <a:ext cx="5444885" cy="565462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188</a:t>
            </a:fld>
            <a:endParaRPr lang="en-US" dirty="0"/>
          </a:p>
        </p:txBody>
      </p:sp>
    </p:spTree>
    <p:extLst>
      <p:ext uri="{BB962C8B-B14F-4D97-AF65-F5344CB8AC3E}">
        <p14:creationId xmlns:p14="http://schemas.microsoft.com/office/powerpoint/2010/main" val="13948801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Student homelessness filter question-scenario</a:t>
            </a:r>
            <a:r>
              <a:rPr lang="en-US" baseline="0" dirty="0"/>
              <a:t> 2</a:t>
            </a:r>
            <a:endParaRPr lang="en-US" dirty="0"/>
          </a:p>
        </p:txBody>
      </p:sp>
      <p:pic>
        <p:nvPicPr>
          <p:cNvPr id="3" name="Picture 2" descr="Screenshot of 2021-22 “Student Homelessness Filter Question” view." title="2021-22 “Student Homelessness Filter Ques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001" y="700066"/>
            <a:ext cx="5485126" cy="306795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189</a:t>
            </a:fld>
            <a:endParaRPr lang="en-US" dirty="0"/>
          </a:p>
        </p:txBody>
      </p:sp>
    </p:spTree>
    <p:extLst>
      <p:ext uri="{BB962C8B-B14F-4D97-AF65-F5344CB8AC3E}">
        <p14:creationId xmlns:p14="http://schemas.microsoft.com/office/powerpoint/2010/main" val="3416059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Student Demographics</a:t>
            </a:r>
          </a:p>
        </p:txBody>
      </p:sp>
      <p:pic>
        <p:nvPicPr>
          <p:cNvPr id="4" name="Picture 3" descr="Screenshot of 2021-22 “Personal Information for Student” page.&#10;&#10;This is one of multiple pages on fafsa.gov that explains that “you” and “your” are referencing the applicant. Other pages where this messaging appears includes the Search for High School, Student Marital Status, Parent Marital Status, and Student Tax Filing Status.  &#10;&#10;The box highlighted in green indicates that the application has been successfully saved.&#10;&#10;Note: This is the first view for the Student Demographics section.&#10;" title="2021-22 “Personal Information for Student” view"/>
          <p:cNvPicPr>
            <a:picLocks noChangeAspect="1"/>
          </p:cNvPicPr>
          <p:nvPr/>
        </p:nvPicPr>
        <p:blipFill>
          <a:blip r:embed="rId3"/>
          <a:stretch>
            <a:fillRect/>
          </a:stretch>
        </p:blipFill>
        <p:spPr>
          <a:xfrm>
            <a:off x="3354587" y="701040"/>
            <a:ext cx="5479401" cy="6054028"/>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19</a:t>
            </a:fld>
            <a:endParaRPr lang="en-US" dirty="0"/>
          </a:p>
        </p:txBody>
      </p:sp>
    </p:spTree>
    <p:extLst>
      <p:ext uri="{BB962C8B-B14F-4D97-AF65-F5344CB8AC3E}">
        <p14:creationId xmlns:p14="http://schemas.microsoft.com/office/powerpoint/2010/main" val="108681440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Student homelessness questions-scenario 2</a:t>
            </a:r>
          </a:p>
        </p:txBody>
      </p:sp>
      <p:pic>
        <p:nvPicPr>
          <p:cNvPr id="3" name="Picture 2" descr="Screenshot of 2021-22 “Student Homelessness Questions” view. " title="2021-22 “Student Homelessness Ques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743" y="747376"/>
            <a:ext cx="5461664" cy="407737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190</a:t>
            </a:fld>
            <a:endParaRPr lang="en-US" dirty="0"/>
          </a:p>
        </p:txBody>
      </p:sp>
    </p:spTree>
    <p:extLst>
      <p:ext uri="{BB962C8B-B14F-4D97-AF65-F5344CB8AC3E}">
        <p14:creationId xmlns:p14="http://schemas.microsoft.com/office/powerpoint/2010/main" val="321482940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Homeless</a:t>
            </a:r>
            <a:r>
              <a:rPr lang="en-US" baseline="0" dirty="0"/>
              <a:t> or at risk of being homeless- scenario 2</a:t>
            </a:r>
            <a:endParaRPr lang="en-US" dirty="0"/>
          </a:p>
        </p:txBody>
      </p:sp>
      <p:pic>
        <p:nvPicPr>
          <p:cNvPr id="3" name="Picture 2" descr="Screenshot of 2021-22 “Homeless or at Risk of Being Homeless” view.&#10;&#10;This page describes the conditions for being homeless or at risk of being homeless.  Once the applicant clicks “Next” they will be taken to the page that describes potential impacts of not providing parent information." title="2021-22 “Homeless or at Risk of Being Homeles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235" y="687972"/>
            <a:ext cx="5387529" cy="519630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191</a:t>
            </a:fld>
            <a:endParaRPr lang="en-US" dirty="0"/>
          </a:p>
        </p:txBody>
      </p:sp>
    </p:spTree>
    <p:extLst>
      <p:ext uri="{BB962C8B-B14F-4D97-AF65-F5344CB8AC3E}">
        <p14:creationId xmlns:p14="http://schemas.microsoft.com/office/powerpoint/2010/main" val="374690559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Impact of not providing parent info-scenario 2</a:t>
            </a:r>
          </a:p>
        </p:txBody>
      </p:sp>
      <p:pic>
        <p:nvPicPr>
          <p:cNvPr id="3" name="Picture 2" descr="Screenshot of 2021-22 “Impact of Not Providing Parent Information” view.  &#10;&#10;The view notifies the applicant that although they’re allowed to skip parent information, an EFC will not be generated and they must follow up with their financial aid administrator in order to complete their FAFSA and receive an EFC." title="2021-22 “Impact of Not Providing Parent Inform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907" y="704808"/>
            <a:ext cx="5428105" cy="357399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192</a:t>
            </a:fld>
            <a:endParaRPr lang="en-US" dirty="0"/>
          </a:p>
        </p:txBody>
      </p:sp>
    </p:spTree>
    <p:extLst>
      <p:ext uri="{BB962C8B-B14F-4D97-AF65-F5344CB8AC3E}">
        <p14:creationId xmlns:p14="http://schemas.microsoft.com/office/powerpoint/2010/main" val="9079541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Homeless acknowledgement- scenario 2</a:t>
            </a:r>
          </a:p>
        </p:txBody>
      </p:sp>
      <p:pic>
        <p:nvPicPr>
          <p:cNvPr id="3" name="Picture 2" descr="Screenshot of 2021-22 “Homeless or at Risk of Being Homeless Acknowledgement” view.&#10;&#10;Dependent applicants has the option to choose not to provide parent information with potential impacts listed on the previous slide or choose to provide parent information.&#10;" title="2021-22 “Homeless or at Risk of Being Homeless Acknowledgem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353" y="724073"/>
            <a:ext cx="5478443" cy="338103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193</a:t>
            </a:fld>
            <a:endParaRPr lang="en-US" dirty="0"/>
          </a:p>
        </p:txBody>
      </p:sp>
    </p:spTree>
    <p:extLst>
      <p:ext uri="{BB962C8B-B14F-4D97-AF65-F5344CB8AC3E}">
        <p14:creationId xmlns:p14="http://schemas.microsoft.com/office/powerpoint/2010/main" val="17703463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Student household info- scenario 2</a:t>
            </a:r>
          </a:p>
        </p:txBody>
      </p:sp>
      <p:pic>
        <p:nvPicPr>
          <p:cNvPr id="3" name="Picture 2" descr="Screenshot of 2021-22 “Student Household Info” view.&#10;&#10;The applicant will be taken to the student household info page with household size displaying as 1. The applicant will then proceed with the application as an independent.&#10;&#10;" title="2021-22 “Student Household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124" y="742231"/>
            <a:ext cx="5404157" cy="561200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194</a:t>
            </a:fld>
            <a:endParaRPr lang="en-US" dirty="0"/>
          </a:p>
        </p:txBody>
      </p:sp>
    </p:spTree>
    <p:extLst>
      <p:ext uri="{BB962C8B-B14F-4D97-AF65-F5344CB8AC3E}">
        <p14:creationId xmlns:p14="http://schemas.microsoft.com/office/powerpoint/2010/main" val="6085278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Additional</a:t>
            </a:r>
            <a:r>
              <a:rPr lang="en-US" baseline="0" dirty="0"/>
              <a:t> resources</a:t>
            </a:r>
            <a:r>
              <a:rPr lang="en-US" dirty="0"/>
              <a: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endParaRPr lang="en-US" altLang="en-US" sz="4267" dirty="0">
              <a:solidFill>
                <a:schemeClr val="accent1">
                  <a:lumMod val="50000"/>
                </a:schemeClr>
              </a:solidFill>
            </a:endParaRPr>
          </a:p>
          <a:p>
            <a:pPr marL="0" indent="0">
              <a:buNone/>
            </a:pPr>
            <a:r>
              <a:rPr lang="en-US" altLang="en-US" sz="5333" dirty="0">
                <a:solidFill>
                  <a:schemeClr val="accent1">
                    <a:lumMod val="50000"/>
                  </a:schemeClr>
                </a:solidFill>
              </a:rPr>
              <a:t>Additional Resources</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195</a:t>
            </a:fld>
            <a:endParaRPr lang="en-US" dirty="0"/>
          </a:p>
        </p:txBody>
      </p:sp>
    </p:spTree>
    <p:extLst>
      <p:ext uri="{BB962C8B-B14F-4D97-AF65-F5344CB8AC3E}">
        <p14:creationId xmlns:p14="http://schemas.microsoft.com/office/powerpoint/2010/main" val="29899183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Studentaid.gov home view</a:t>
            </a:r>
          </a:p>
        </p:txBody>
      </p:sp>
      <p:pic>
        <p:nvPicPr>
          <p:cNvPr id="3" name="Picture 2" descr="Screenshot of 2021-22 studentaid.gov home view. &#10;&#10;There are dropdown menus for Understand Aid, Apply For Aid, Complete Aid Process, and Manage Loans.&#10;" title="2021-22 studentaid.gov home view. "/>
          <p:cNvPicPr>
            <a:picLocks noChangeAspect="1"/>
          </p:cNvPicPr>
          <p:nvPr/>
        </p:nvPicPr>
        <p:blipFill>
          <a:blip r:embed="rId3"/>
          <a:stretch>
            <a:fillRect/>
          </a:stretch>
        </p:blipFill>
        <p:spPr>
          <a:xfrm>
            <a:off x="3508053" y="719383"/>
            <a:ext cx="5463670" cy="401388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196</a:t>
            </a:fld>
            <a:endParaRPr lang="en-US" dirty="0"/>
          </a:p>
        </p:txBody>
      </p:sp>
    </p:spTree>
    <p:extLst>
      <p:ext uri="{BB962C8B-B14F-4D97-AF65-F5344CB8AC3E}">
        <p14:creationId xmlns:p14="http://schemas.microsoft.com/office/powerpoint/2010/main" val="41797931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Apply</a:t>
            </a:r>
            <a:r>
              <a:rPr lang="en-US" baseline="0" dirty="0"/>
              <a:t> for financial aid view 1</a:t>
            </a:r>
            <a:endParaRPr lang="en-US" dirty="0"/>
          </a:p>
        </p:txBody>
      </p:sp>
      <p:pic>
        <p:nvPicPr>
          <p:cNvPr id="3" name="Picture 2" descr="Screenshot of 2021-22 studentaid.gov home view continued. &#10;" title="2021-22 studentaid.gov home view continued. "/>
          <p:cNvPicPr>
            <a:picLocks noChangeAspect="1"/>
          </p:cNvPicPr>
          <p:nvPr/>
        </p:nvPicPr>
        <p:blipFill>
          <a:blip r:embed="rId3"/>
          <a:stretch>
            <a:fillRect/>
          </a:stretch>
        </p:blipFill>
        <p:spPr>
          <a:xfrm>
            <a:off x="3381592" y="694676"/>
            <a:ext cx="5464536" cy="450244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197</a:t>
            </a:fld>
            <a:endParaRPr lang="en-US" dirty="0"/>
          </a:p>
        </p:txBody>
      </p:sp>
    </p:spTree>
    <p:extLst>
      <p:ext uri="{BB962C8B-B14F-4D97-AF65-F5344CB8AC3E}">
        <p14:creationId xmlns:p14="http://schemas.microsoft.com/office/powerpoint/2010/main" val="42496227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Apply</a:t>
            </a:r>
            <a:r>
              <a:rPr lang="en-US" baseline="0" dirty="0"/>
              <a:t> for financial aid view 2</a:t>
            </a:r>
            <a:endParaRPr lang="en-US" dirty="0"/>
          </a:p>
        </p:txBody>
      </p:sp>
      <p:pic>
        <p:nvPicPr>
          <p:cNvPr id="3" name="Picture 2" descr="Screenshot of 2021-22 studentaid.gov home view continued -1. &#10;" title="2021-22 studentaid.gov home view continued -1. "/>
          <p:cNvPicPr>
            <a:picLocks noChangeAspect="1"/>
          </p:cNvPicPr>
          <p:nvPr/>
        </p:nvPicPr>
        <p:blipFill>
          <a:blip r:embed="rId3"/>
          <a:stretch>
            <a:fillRect/>
          </a:stretch>
        </p:blipFill>
        <p:spPr>
          <a:xfrm>
            <a:off x="3385922" y="692944"/>
            <a:ext cx="5486615" cy="445448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198</a:t>
            </a:fld>
            <a:endParaRPr lang="en-US" dirty="0"/>
          </a:p>
        </p:txBody>
      </p:sp>
    </p:spTree>
    <p:extLst>
      <p:ext uri="{BB962C8B-B14F-4D97-AF65-F5344CB8AC3E}">
        <p14:creationId xmlns:p14="http://schemas.microsoft.com/office/powerpoint/2010/main" val="328667690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Web demo site</a:t>
            </a:r>
          </a:p>
        </p:txBody>
      </p:sp>
      <p:sp>
        <p:nvSpPr>
          <p:cNvPr id="6" name="Rectangle 5" descr="You can use the Web Demonstration site to preview 2021-2022 functionality beginning on September 27, 2020." title="Web Demo site"/>
          <p:cNvSpPr/>
          <p:nvPr/>
        </p:nvSpPr>
        <p:spPr>
          <a:xfrm>
            <a:off x="614363" y="742950"/>
            <a:ext cx="11092787" cy="5416868"/>
          </a:xfrm>
          <a:prstGeom prst="rect">
            <a:avLst/>
          </a:prstGeom>
        </p:spPr>
        <p:txBody>
          <a:bodyPr wrap="square">
            <a:spAutoFit/>
          </a:bodyPr>
          <a:lstStyle/>
          <a:p>
            <a:r>
              <a:rPr lang="en-US" sz="5400" cap="all" spc="40" dirty="0">
                <a:solidFill>
                  <a:srgbClr val="38546D"/>
                </a:solidFill>
              </a:rPr>
              <a:t>2021-2022 Web demonstration site</a:t>
            </a:r>
            <a:br>
              <a:rPr lang="en-US" sz="5400" cap="all" spc="40" dirty="0">
                <a:solidFill>
                  <a:srgbClr val="38546D"/>
                </a:solidFill>
              </a:rPr>
            </a:br>
            <a:r>
              <a:rPr lang="en-US" sz="5400" cap="all" spc="40" dirty="0">
                <a:solidFill>
                  <a:srgbClr val="38546D"/>
                </a:solidFill>
              </a:rPr>
              <a:t/>
            </a:r>
            <a:br>
              <a:rPr lang="en-US" sz="5400" cap="all" spc="40" dirty="0">
                <a:solidFill>
                  <a:srgbClr val="38546D"/>
                </a:solidFill>
              </a:rPr>
            </a:br>
            <a:r>
              <a:rPr lang="en-US" sz="3200" cap="all" spc="40" dirty="0">
                <a:solidFill>
                  <a:srgbClr val="38546D"/>
                </a:solidFill>
              </a:rPr>
              <a:t>fafsa.gov and FAA Access to CPS Online Web Demonstration sites will be available on September 27, 2020</a:t>
            </a:r>
            <a:br>
              <a:rPr lang="en-US" sz="3200" cap="all" spc="40" dirty="0">
                <a:solidFill>
                  <a:srgbClr val="38546D"/>
                </a:solidFill>
              </a:rPr>
            </a:br>
            <a:r>
              <a:rPr lang="en-US" sz="3200" cap="all" spc="40" dirty="0">
                <a:solidFill>
                  <a:srgbClr val="38546D"/>
                </a:solidFill>
              </a:rPr>
              <a:t/>
            </a:r>
            <a:br>
              <a:rPr lang="en-US" sz="3200" cap="all" spc="40" dirty="0">
                <a:solidFill>
                  <a:srgbClr val="38546D"/>
                </a:solidFill>
              </a:rPr>
            </a:br>
            <a:r>
              <a:rPr lang="en-US" sz="3200" cap="all" spc="40" dirty="0">
                <a:solidFill>
                  <a:srgbClr val="38546D"/>
                </a:solidFill>
              </a:rPr>
              <a:t/>
            </a:r>
            <a:br>
              <a:rPr lang="en-US" sz="3200" cap="all" spc="40" dirty="0">
                <a:solidFill>
                  <a:srgbClr val="38546D"/>
                </a:solidFill>
              </a:rPr>
            </a:br>
            <a:r>
              <a:rPr lang="en-US" sz="2400" cap="all" spc="40" dirty="0">
                <a:solidFill>
                  <a:srgbClr val="38546D"/>
                </a:solidFill>
              </a:rPr>
              <a:t>To access the sites, go to https://FAFSAdemo.test.ed.gov</a:t>
            </a:r>
            <a:endParaRPr lang="en-US" dirty="0">
              <a:solidFill>
                <a:srgbClr val="38546D"/>
              </a:solidFill>
            </a:endParaRPr>
          </a:p>
        </p:txBody>
      </p:sp>
      <p:sp>
        <p:nvSpPr>
          <p:cNvPr id="2" name="Slide Number Placeholder 1"/>
          <p:cNvSpPr>
            <a:spLocks noGrp="1"/>
          </p:cNvSpPr>
          <p:nvPr>
            <p:ph type="sldNum" sz="quarter" idx="11"/>
          </p:nvPr>
        </p:nvSpPr>
        <p:spPr/>
        <p:txBody>
          <a:bodyPr/>
          <a:lstStyle/>
          <a:p>
            <a:fld id="{234755BD-B4AC-9044-BCE4-27904766F8BB}" type="slidenum">
              <a:rPr lang="en-US" smtClean="0"/>
              <a:pPr/>
              <a:t>199</a:t>
            </a:fld>
            <a:endParaRPr lang="en-US" dirty="0"/>
          </a:p>
        </p:txBody>
      </p:sp>
    </p:spTree>
    <p:extLst>
      <p:ext uri="{BB962C8B-B14F-4D97-AF65-F5344CB8AC3E}">
        <p14:creationId xmlns:p14="http://schemas.microsoft.com/office/powerpoint/2010/main" val="268328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821" y="363793"/>
            <a:ext cx="8874760" cy="798177"/>
          </a:xfrm>
          <a:prstGeom prst="rect">
            <a:avLst/>
          </a:prstGeom>
        </p:spPr>
        <p:txBody>
          <a:bodyPr/>
          <a:lstStyle/>
          <a:p>
            <a:r>
              <a:rPr lang="en-US" dirty="0"/>
              <a:t>Topics</a:t>
            </a:r>
          </a:p>
        </p:txBody>
      </p:sp>
      <p:sp>
        <p:nvSpPr>
          <p:cNvPr id="7" name="Content Placeholder 2"/>
          <p:cNvSpPr txBox="1">
            <a:spLocks/>
          </p:cNvSpPr>
          <p:nvPr/>
        </p:nvSpPr>
        <p:spPr>
          <a:xfrm>
            <a:off x="459142" y="1435444"/>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33" dirty="0">
                <a:solidFill>
                  <a:schemeClr val="accent1">
                    <a:lumMod val="50000"/>
                  </a:schemeClr>
                </a:solidFill>
                <a:hlinkClick r:id="rId3" action="ppaction://hlinksldjump"/>
              </a:rPr>
              <a:t>Overview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4" action="ppaction://hlinksldjump"/>
              </a:rPr>
              <a:t>Home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5" action="ppaction://hlinksldjump"/>
              </a:rPr>
              <a:t>Login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6" action="ppaction://hlinksldjump"/>
              </a:rPr>
              <a:t>Dependent Student with Parental Data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7" action="ppaction://hlinksldjump"/>
              </a:rPr>
              <a:t>Independent Student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8" action="ppaction://hlinksldjump"/>
              </a:rPr>
              <a:t>My FAFSA views </a:t>
            </a:r>
            <a:endParaRPr lang="en-US" altLang="en-US" sz="2133" dirty="0">
              <a:solidFill>
                <a:schemeClr val="accent1">
                  <a:lumMod val="50000"/>
                </a:schemeClr>
              </a:solidFill>
            </a:endParaRPr>
          </a:p>
          <a:p>
            <a:r>
              <a:rPr lang="en-US" altLang="en-US" sz="2133" dirty="0">
                <a:solidFill>
                  <a:schemeClr val="accent1">
                    <a:lumMod val="50000"/>
                  </a:schemeClr>
                </a:solidFill>
                <a:hlinkClick r:id="rId9" action="ppaction://hlinksldjump"/>
              </a:rPr>
              <a:t>SAR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10" action="ppaction://hlinksldjump"/>
              </a:rPr>
              <a:t>FAFSA</a:t>
            </a:r>
            <a:r>
              <a:rPr lang="en-US" altLang="en-US" sz="2133" baseline="30000" dirty="0">
                <a:solidFill>
                  <a:schemeClr val="accent1">
                    <a:lumMod val="50000"/>
                  </a:schemeClr>
                </a:solidFill>
                <a:hlinkClick r:id="rId10" action="ppaction://hlinksldjump"/>
              </a:rPr>
              <a:t>®</a:t>
            </a:r>
            <a:r>
              <a:rPr lang="en-US" altLang="en-US" sz="2133" dirty="0">
                <a:solidFill>
                  <a:schemeClr val="accent1">
                    <a:lumMod val="50000"/>
                  </a:schemeClr>
                </a:solidFill>
                <a:hlinkClick r:id="rId10" action="ppaction://hlinksldjump"/>
              </a:rPr>
              <a:t> Corrections view </a:t>
            </a:r>
            <a:endParaRPr lang="en-US" altLang="en-US" sz="2133" dirty="0">
              <a:solidFill>
                <a:schemeClr val="accent1">
                  <a:lumMod val="50000"/>
                </a:schemeClr>
              </a:solidFill>
            </a:endParaRPr>
          </a:p>
          <a:p>
            <a:r>
              <a:rPr lang="en-US" altLang="en-US" sz="2133" dirty="0">
                <a:solidFill>
                  <a:schemeClr val="accent1">
                    <a:lumMod val="50000"/>
                  </a:schemeClr>
                </a:solidFill>
                <a:hlinkClick r:id="rId11" action="ppaction://hlinksldjump"/>
              </a:rPr>
              <a:t>Auto-Zero EFC (skipping the remaining financial questions)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12" action="ppaction://hlinksldjump"/>
              </a:rPr>
              <a:t>Special Circumstances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13" action="ppaction://hlinksldjump"/>
              </a:rPr>
              <a:t>Special Circumstance – Unsubsidized Loan Only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14" action="ppaction://hlinksldjump"/>
              </a:rPr>
              <a:t>Homeless Circumstance 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15" action="ppaction://hlinksldjump"/>
              </a:rPr>
              <a:t>Additional Resources view</a:t>
            </a:r>
            <a:endParaRPr lang="en-US" altLang="en-US" sz="2133" dirty="0">
              <a:solidFill>
                <a:schemeClr val="accent1">
                  <a:lumMod val="50000"/>
                </a:schemeClr>
              </a:solidFill>
            </a:endParaRPr>
          </a:p>
          <a:p>
            <a:r>
              <a:rPr lang="en-US" altLang="en-US" sz="2133" dirty="0">
                <a:solidFill>
                  <a:schemeClr val="bg1"/>
                </a:solidFill>
              </a:rPr>
              <a:t>Additional Resources</a:t>
            </a:r>
          </a:p>
          <a:p>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2</a:t>
            </a:fld>
            <a:endParaRPr lang="en-US" dirty="0"/>
          </a:p>
        </p:txBody>
      </p:sp>
    </p:spTree>
    <p:extLst>
      <p:ext uri="{BB962C8B-B14F-4D97-AF65-F5344CB8AC3E}">
        <p14:creationId xmlns:p14="http://schemas.microsoft.com/office/powerpoint/2010/main" val="37196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a:t>
            </a:r>
            <a:r>
              <a:rPr lang="en-US" baseline="0" dirty="0"/>
              <a:t> E-mail and Phone</a:t>
            </a:r>
            <a:endParaRPr lang="en-US" dirty="0"/>
          </a:p>
        </p:txBody>
      </p:sp>
      <p:pic>
        <p:nvPicPr>
          <p:cNvPr id="4" name="Picture 3" descr="Screenshot of 2021-21 “Student E-mail and Phone”view.&#10;&#10;Note: While not mandatory, it is beneficial for the applicant/parent to include an e-mail address on the FAFSA form in order to receive important communications about their financial aid.&#10;" title="2021-22 “Student E-mail and Phone” view"/>
          <p:cNvPicPr>
            <a:picLocks noChangeAspect="1"/>
          </p:cNvPicPr>
          <p:nvPr/>
        </p:nvPicPr>
        <p:blipFill>
          <a:blip r:embed="rId3"/>
          <a:stretch>
            <a:fillRect/>
          </a:stretch>
        </p:blipFill>
        <p:spPr>
          <a:xfrm>
            <a:off x="3388243" y="701749"/>
            <a:ext cx="5469146" cy="421580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20</a:t>
            </a:fld>
            <a:endParaRPr lang="en-US" dirty="0"/>
          </a:p>
        </p:txBody>
      </p:sp>
    </p:spTree>
    <p:extLst>
      <p:ext uri="{BB962C8B-B14F-4D97-AF65-F5344CB8AC3E}">
        <p14:creationId xmlns:p14="http://schemas.microsoft.com/office/powerpoint/2010/main" val="4237506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p:txBody>
          <a:bodyPr/>
          <a:lstStyle/>
          <a:p>
            <a:r>
              <a:rPr lang="en-US" dirty="0"/>
              <a:t>Thank you </a:t>
            </a:r>
          </a:p>
        </p:txBody>
      </p:sp>
      <p:sp>
        <p:nvSpPr>
          <p:cNvPr id="5" name="Rectangle 4" descr="Thank you for previewing the 2021-2022 FAFSA.gov." title="Thank You"/>
          <p:cNvSpPr/>
          <p:nvPr/>
        </p:nvSpPr>
        <p:spPr>
          <a:xfrm>
            <a:off x="657225" y="1600200"/>
            <a:ext cx="11049925" cy="1754326"/>
          </a:xfrm>
          <a:prstGeom prst="rect">
            <a:avLst/>
          </a:prstGeom>
        </p:spPr>
        <p:txBody>
          <a:bodyPr wrap="square">
            <a:spAutoFit/>
          </a:bodyPr>
          <a:lstStyle/>
          <a:p>
            <a:r>
              <a:rPr lang="en-US" sz="5400" cap="all" spc="40" dirty="0">
                <a:solidFill>
                  <a:srgbClr val="38546D"/>
                </a:solidFill>
                <a:latin typeface="Oswald" pitchFamily="2" charset="77"/>
              </a:rPr>
              <a:t>Thank you for previewing the 2021-2022 fafsa.gov</a:t>
            </a:r>
            <a:endParaRPr lang="en-US" dirty="0">
              <a:solidFill>
                <a:srgbClr val="38546D"/>
              </a:solidFill>
            </a:endParaRPr>
          </a:p>
        </p:txBody>
      </p:sp>
      <p:grpSp>
        <p:nvGrpSpPr>
          <p:cNvPr id="6" name="Group 5" descr="Click this &quot;Back&quot; button to view the presentation again." title="Back button"/>
          <p:cNvGrpSpPr/>
          <p:nvPr/>
        </p:nvGrpSpPr>
        <p:grpSpPr>
          <a:xfrm>
            <a:off x="2507252" y="4300789"/>
            <a:ext cx="2171700" cy="1698428"/>
            <a:chOff x="990600" y="4197350"/>
            <a:chExt cx="2895600" cy="1509713"/>
          </a:xfrm>
        </p:grpSpPr>
        <p:sp>
          <p:nvSpPr>
            <p:cNvPr id="7" name="TextBox 6" descr="Click the button below to view the presentation again" title=" "/>
            <p:cNvSpPr txBox="1">
              <a:spLocks noChangeArrowheads="1"/>
            </p:cNvSpPr>
            <p:nvPr/>
          </p:nvSpPr>
          <p:spPr bwMode="auto">
            <a:xfrm>
              <a:off x="990600" y="4197350"/>
              <a:ext cx="28956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solidFill>
                    <a:schemeClr val="accent1">
                      <a:lumMod val="50000"/>
                    </a:schemeClr>
                  </a:solidFill>
                </a:rPr>
                <a:t>Click the button below to view this presentation again</a:t>
              </a:r>
              <a:r>
                <a:rPr lang="en-US" altLang="en-US" dirty="0"/>
                <a:t>.</a:t>
              </a:r>
            </a:p>
          </p:txBody>
        </p:sp>
        <p:sp>
          <p:nvSpPr>
            <p:cNvPr id="8" name="Action Button: Beginning 7" descr="Back button" title=" ">
              <a:hlinkClick r:id="" action="ppaction://hlinkshowjump?jump=firstslide" highlightClick="1"/>
            </p:cNvPr>
            <p:cNvSpPr/>
            <p:nvPr/>
          </p:nvSpPr>
          <p:spPr>
            <a:xfrm>
              <a:off x="1752600" y="4953000"/>
              <a:ext cx="1042988" cy="754063"/>
            </a:xfrm>
            <a:prstGeom prst="actionButtonBeginning">
              <a:avLst/>
            </a:prstGeom>
            <a:solidFill>
              <a:srgbClr val="92D05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9" name="Group 8" descr="Click this &quot;Exit&quot; button to end this presentation." title="Exit Button"/>
          <p:cNvGrpSpPr/>
          <p:nvPr/>
        </p:nvGrpSpPr>
        <p:grpSpPr>
          <a:xfrm>
            <a:off x="7944308" y="4300789"/>
            <a:ext cx="1849160" cy="1807602"/>
            <a:chOff x="5486400" y="4197350"/>
            <a:chExt cx="2465547" cy="1294506"/>
          </a:xfrm>
        </p:grpSpPr>
        <p:sp>
          <p:nvSpPr>
            <p:cNvPr id="10" name="TextBox 6" descr="Click this button to end this presentation" title=" "/>
            <p:cNvSpPr txBox="1">
              <a:spLocks noChangeArrowheads="1"/>
            </p:cNvSpPr>
            <p:nvPr/>
          </p:nvSpPr>
          <p:spPr bwMode="auto">
            <a:xfrm>
              <a:off x="5486400" y="4197350"/>
              <a:ext cx="2465547" cy="6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solidFill>
                    <a:schemeClr val="accent1">
                      <a:lumMod val="50000"/>
                    </a:schemeClr>
                  </a:solidFill>
                </a:rPr>
                <a:t>Click this button to end this presentation.</a:t>
              </a:r>
            </a:p>
          </p:txBody>
        </p:sp>
        <p:sp>
          <p:nvSpPr>
            <p:cNvPr id="11" name="Action Button: End 10" descr="Exit button" title=" ">
              <a:hlinkClick r:id="" action="ppaction://hlinkshowjump?jump=endshow" highlightClick="1"/>
            </p:cNvPr>
            <p:cNvSpPr/>
            <p:nvPr/>
          </p:nvSpPr>
          <p:spPr>
            <a:xfrm>
              <a:off x="6172200" y="4812903"/>
              <a:ext cx="1042988" cy="678953"/>
            </a:xfrm>
            <a:prstGeom prst="actionButtonEnd">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
        <p:nvSpPr>
          <p:cNvPr id="2" name="Slide Number Placeholder 1"/>
          <p:cNvSpPr>
            <a:spLocks noGrp="1"/>
          </p:cNvSpPr>
          <p:nvPr>
            <p:ph type="sldNum" sz="quarter" idx="11"/>
          </p:nvPr>
        </p:nvSpPr>
        <p:spPr/>
        <p:txBody>
          <a:bodyPr/>
          <a:lstStyle/>
          <a:p>
            <a:fld id="{234755BD-B4AC-9044-BCE4-27904766F8BB}" type="slidenum">
              <a:rPr lang="en-US" smtClean="0"/>
              <a:pPr/>
              <a:t>200</a:t>
            </a:fld>
            <a:endParaRPr lang="en-US" dirty="0"/>
          </a:p>
        </p:txBody>
      </p:sp>
    </p:spTree>
    <p:extLst>
      <p:ext uri="{BB962C8B-B14F-4D97-AF65-F5344CB8AC3E}">
        <p14:creationId xmlns:p14="http://schemas.microsoft.com/office/powerpoint/2010/main" val="1299379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Address</a:t>
            </a:r>
          </a:p>
        </p:txBody>
      </p:sp>
      <p:pic>
        <p:nvPicPr>
          <p:cNvPr id="3" name="Picture 2" descr="Screenshot of 2021-22 “Student Address” view.&#10;&#10;&#10;&#10;&#10;" title="2021-22 “Student Address” view"/>
          <p:cNvPicPr>
            <a:picLocks noChangeAspect="1"/>
          </p:cNvPicPr>
          <p:nvPr/>
        </p:nvPicPr>
        <p:blipFill>
          <a:blip r:embed="rId3"/>
          <a:stretch>
            <a:fillRect/>
          </a:stretch>
        </p:blipFill>
        <p:spPr>
          <a:xfrm>
            <a:off x="3359702" y="706711"/>
            <a:ext cx="5489658" cy="491640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21</a:t>
            </a:fld>
            <a:endParaRPr lang="en-US" dirty="0"/>
          </a:p>
        </p:txBody>
      </p:sp>
    </p:spTree>
    <p:extLst>
      <p:ext uri="{BB962C8B-B14F-4D97-AF65-F5344CB8AC3E}">
        <p14:creationId xmlns:p14="http://schemas.microsoft.com/office/powerpoint/2010/main" val="1151623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Residency and Eligibility</a:t>
            </a:r>
          </a:p>
        </p:txBody>
      </p:sp>
      <p:pic>
        <p:nvPicPr>
          <p:cNvPr id="3" name="Picture 2" descr="Screenshot of 2021-22 “Student Residency and Eligibility” view.&#10;&#10;" title="2021-22 “Student Residency and Eligibility” view"/>
          <p:cNvPicPr>
            <a:picLocks noChangeAspect="1"/>
          </p:cNvPicPr>
          <p:nvPr/>
        </p:nvPicPr>
        <p:blipFill>
          <a:blip r:embed="rId3"/>
          <a:stretch>
            <a:fillRect/>
          </a:stretch>
        </p:blipFill>
        <p:spPr>
          <a:xfrm>
            <a:off x="3350975" y="715926"/>
            <a:ext cx="5480923" cy="3758868"/>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22</a:t>
            </a:fld>
            <a:endParaRPr lang="en-US" dirty="0"/>
          </a:p>
        </p:txBody>
      </p:sp>
    </p:spTree>
    <p:extLst>
      <p:ext uri="{BB962C8B-B14F-4D97-AF65-F5344CB8AC3E}">
        <p14:creationId xmlns:p14="http://schemas.microsoft.com/office/powerpoint/2010/main" val="853835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State Aid Eligibility</a:t>
            </a:r>
            <a:endParaRPr lang="en-US" dirty="0"/>
          </a:p>
        </p:txBody>
      </p:sp>
      <p:pic>
        <p:nvPicPr>
          <p:cNvPr id="3" name="Picture 2" descr="Screenshot of 2021-22 “Student Residency and Eligibility” view continued.&#10;&#10;The informational message displays to notify the applicant that they are eligible to transfer their FAFSA information to their participating state aid application. The link will be available on the FAFSA confirmation page.  This message will only display when the applicant indicates a participating state as their state of legal residence.&#10;&#10;Participating states include: Iowa, Minnesota, Mississippi, New York, New Jersey, Pennsylvania, and Vermont.&#10;" title="2021-22 “Student Residency and Eligibility” view continued"/>
          <p:cNvPicPr>
            <a:picLocks noChangeAspect="1"/>
          </p:cNvPicPr>
          <p:nvPr/>
        </p:nvPicPr>
        <p:blipFill>
          <a:blip r:embed="rId3"/>
          <a:stretch>
            <a:fillRect/>
          </a:stretch>
        </p:blipFill>
        <p:spPr>
          <a:xfrm>
            <a:off x="3354538" y="730101"/>
            <a:ext cx="5463400" cy="4882551"/>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23</a:t>
            </a:fld>
            <a:endParaRPr lang="en-US" dirty="0"/>
          </a:p>
        </p:txBody>
      </p:sp>
    </p:spTree>
    <p:extLst>
      <p:ext uri="{BB962C8B-B14F-4D97-AF65-F5344CB8AC3E}">
        <p14:creationId xmlns:p14="http://schemas.microsoft.com/office/powerpoint/2010/main" val="397720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Education</a:t>
            </a:r>
          </a:p>
        </p:txBody>
      </p:sp>
      <p:pic>
        <p:nvPicPr>
          <p:cNvPr id="3" name="Picture 2" descr="Screenshot of 2021-22 “Student Education” view.&#10;&#10;&#10;" title="2021-22 “Student Education” view"/>
          <p:cNvPicPr>
            <a:picLocks noChangeAspect="1"/>
          </p:cNvPicPr>
          <p:nvPr/>
        </p:nvPicPr>
        <p:blipFill>
          <a:blip r:embed="rId3"/>
          <a:stretch>
            <a:fillRect/>
          </a:stretch>
        </p:blipFill>
        <p:spPr>
          <a:xfrm>
            <a:off x="3385567" y="680484"/>
            <a:ext cx="5463396" cy="511602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24</a:t>
            </a:fld>
            <a:endParaRPr lang="en-US" dirty="0"/>
          </a:p>
        </p:txBody>
      </p:sp>
    </p:spTree>
    <p:extLst>
      <p:ext uri="{BB962C8B-B14F-4D97-AF65-F5344CB8AC3E}">
        <p14:creationId xmlns:p14="http://schemas.microsoft.com/office/powerpoint/2010/main" val="393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a:t>
            </a:r>
            <a:r>
              <a:rPr lang="en-US" baseline="0" dirty="0"/>
              <a:t> – Student Selective Service</a:t>
            </a:r>
            <a:endParaRPr lang="en-US" dirty="0"/>
          </a:p>
        </p:txBody>
      </p:sp>
      <p:pic>
        <p:nvPicPr>
          <p:cNvPr id="4" name="Picture 3" descr="Screenshot of 2021-22 “Student Selective Service” view.&#10;&#10;Note: 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 &#10;" title="2021-22 “Student Selective Service” view"/>
          <p:cNvPicPr>
            <a:picLocks noChangeAspect="1"/>
          </p:cNvPicPr>
          <p:nvPr/>
        </p:nvPicPr>
        <p:blipFill>
          <a:blip r:embed="rId3"/>
          <a:stretch>
            <a:fillRect/>
          </a:stretch>
        </p:blipFill>
        <p:spPr>
          <a:xfrm>
            <a:off x="3386416" y="720798"/>
            <a:ext cx="5482771" cy="4954483"/>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25</a:t>
            </a:fld>
            <a:endParaRPr lang="en-US" dirty="0"/>
          </a:p>
        </p:txBody>
      </p:sp>
    </p:spTree>
    <p:extLst>
      <p:ext uri="{BB962C8B-B14F-4D97-AF65-F5344CB8AC3E}">
        <p14:creationId xmlns:p14="http://schemas.microsoft.com/office/powerpoint/2010/main" val="4118018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Driver’s License</a:t>
            </a:r>
          </a:p>
        </p:txBody>
      </p:sp>
      <p:pic>
        <p:nvPicPr>
          <p:cNvPr id="3" name="Picture 2" descr="Screenshot of 2021-22 “Student Driver’s License” view.&#10;&#10;" title="2021-22 “Student Driver’s License” view"/>
          <p:cNvPicPr>
            <a:picLocks noChangeAspect="1"/>
          </p:cNvPicPr>
          <p:nvPr/>
        </p:nvPicPr>
        <p:blipFill>
          <a:blip r:embed="rId3"/>
          <a:stretch>
            <a:fillRect/>
          </a:stretch>
        </p:blipFill>
        <p:spPr>
          <a:xfrm>
            <a:off x="3369013" y="715926"/>
            <a:ext cx="5480925" cy="395836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26</a:t>
            </a:fld>
            <a:endParaRPr lang="en-US" dirty="0"/>
          </a:p>
        </p:txBody>
      </p:sp>
    </p:spTree>
    <p:extLst>
      <p:ext uri="{BB962C8B-B14F-4D97-AF65-F5344CB8AC3E}">
        <p14:creationId xmlns:p14="http://schemas.microsoft.com/office/powerpoint/2010/main" val="1468756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Student Foster Care</a:t>
            </a:r>
            <a:endParaRPr lang="en-US" dirty="0"/>
          </a:p>
        </p:txBody>
      </p:sp>
      <p:pic>
        <p:nvPicPr>
          <p:cNvPr id="4" name="Picture 3" descr="Screenshot of 2021-22 “Student Foster Care and Parent Education Completion”view.&#10;" title="2021-22 “Student Foster Care and Parent Education Completion” view"/>
          <p:cNvPicPr>
            <a:picLocks noChangeAspect="1"/>
          </p:cNvPicPr>
          <p:nvPr/>
        </p:nvPicPr>
        <p:blipFill>
          <a:blip r:embed="rId3"/>
          <a:stretch>
            <a:fillRect/>
          </a:stretch>
        </p:blipFill>
        <p:spPr>
          <a:xfrm>
            <a:off x="3374065" y="694660"/>
            <a:ext cx="5497902" cy="417435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27</a:t>
            </a:fld>
            <a:endParaRPr lang="en-US" dirty="0"/>
          </a:p>
        </p:txBody>
      </p:sp>
    </p:spTree>
    <p:extLst>
      <p:ext uri="{BB962C8B-B14F-4D97-AF65-F5344CB8AC3E}">
        <p14:creationId xmlns:p14="http://schemas.microsoft.com/office/powerpoint/2010/main" val="2672524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HS</a:t>
            </a:r>
            <a:r>
              <a:rPr lang="en-US" baseline="0" dirty="0"/>
              <a:t> Search</a:t>
            </a:r>
            <a:endParaRPr lang="en-US" dirty="0"/>
          </a:p>
        </p:txBody>
      </p:sp>
      <p:pic>
        <p:nvPicPr>
          <p:cNvPr id="4" name="Picture 3" descr="Screenshot of 2020-21 2021-22 “Search for High School”view.&#10;&#10;Note: This is the first page for the School Selection section.&#10;&#10;" title="2021-22 “Search for High School” view"/>
          <p:cNvPicPr>
            <a:picLocks noChangeAspect="1"/>
          </p:cNvPicPr>
          <p:nvPr/>
        </p:nvPicPr>
        <p:blipFill>
          <a:blip r:embed="rId3"/>
          <a:stretch>
            <a:fillRect/>
          </a:stretch>
        </p:blipFill>
        <p:spPr>
          <a:xfrm>
            <a:off x="3307274" y="728293"/>
            <a:ext cx="5486400" cy="5717376"/>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28</a:t>
            </a:fld>
            <a:endParaRPr lang="en-US" dirty="0"/>
          </a:p>
        </p:txBody>
      </p:sp>
    </p:spTree>
    <p:extLst>
      <p:ext uri="{BB962C8B-B14F-4D97-AF65-F5344CB8AC3E}">
        <p14:creationId xmlns:p14="http://schemas.microsoft.com/office/powerpoint/2010/main" val="3498593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HS Search Results</a:t>
            </a:r>
          </a:p>
        </p:txBody>
      </p:sp>
      <p:pic>
        <p:nvPicPr>
          <p:cNvPr id="4" name="Picture 3" descr="Screenshot of 2021-22 “Search for High School Results” view.&#10;" title="2021-22 “Search for High School Results” view"/>
          <p:cNvPicPr>
            <a:picLocks noChangeAspect="1"/>
          </p:cNvPicPr>
          <p:nvPr/>
        </p:nvPicPr>
        <p:blipFill>
          <a:blip r:embed="rId3"/>
          <a:stretch>
            <a:fillRect/>
          </a:stretch>
        </p:blipFill>
        <p:spPr>
          <a:xfrm>
            <a:off x="3365638" y="708836"/>
            <a:ext cx="5469147" cy="5924909"/>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29</a:t>
            </a:fld>
            <a:endParaRPr lang="en-US" dirty="0"/>
          </a:p>
        </p:txBody>
      </p:sp>
    </p:spTree>
    <p:extLst>
      <p:ext uri="{BB962C8B-B14F-4D97-AF65-F5344CB8AC3E}">
        <p14:creationId xmlns:p14="http://schemas.microsoft.com/office/powerpoint/2010/main" val="239580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96" y="378081"/>
            <a:ext cx="8874760" cy="798177"/>
          </a:xfrm>
        </p:spPr>
        <p:txBody>
          <a:bodyPr/>
          <a:lstStyle/>
          <a:p>
            <a:r>
              <a:rPr lang="en-US" dirty="0">
                <a:solidFill>
                  <a:schemeClr val="accent1">
                    <a:lumMod val="50000"/>
                  </a:schemeClr>
                </a:solidFill>
              </a:rPr>
              <a:t>Overview</a:t>
            </a:r>
          </a:p>
        </p:txBody>
      </p:sp>
      <p:sp>
        <p:nvSpPr>
          <p:cNvPr id="7" name="Content Placeholder 2"/>
          <p:cNvSpPr txBox="1">
            <a:spLocks/>
          </p:cNvSpPr>
          <p:nvPr/>
        </p:nvSpPr>
        <p:spPr>
          <a:xfrm>
            <a:off x="469556" y="1495167"/>
            <a:ext cx="11417643" cy="46770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667" dirty="0">
                <a:solidFill>
                  <a:schemeClr val="accent1">
                    <a:lumMod val="50000"/>
                  </a:schemeClr>
                </a:solidFill>
              </a:rPr>
              <a:t>The 2021-22 fafsa.gov preview presentation provides screenshots that financial aid professionals, mentors, and counselors can use as a guide for the 2021-22 fafsa.gov application. The screenshots and information provided can be used to create/modify presentations for professional trainings and high school nights.</a:t>
            </a:r>
          </a:p>
          <a:p>
            <a:r>
              <a:rPr lang="en-US" altLang="en-US" sz="2667" dirty="0">
                <a:solidFill>
                  <a:schemeClr val="accent1">
                    <a:lumMod val="50000"/>
                  </a:schemeClr>
                </a:solidFill>
              </a:rPr>
              <a:t>The screenshots are intended to show the majority of the questions displayed in fafsa.gov; however, most applicants and/or parents are unlikely to need to answer all of the questions when completing their application.</a:t>
            </a:r>
          </a:p>
          <a:p>
            <a:r>
              <a:rPr lang="en-US" altLang="en-US" sz="2667" dirty="0">
                <a:solidFill>
                  <a:schemeClr val="accent1">
                    <a:lumMod val="50000"/>
                  </a:schemeClr>
                </a:solidFill>
              </a:rPr>
              <a:t>The screenshots used in this presentation shows examples of what fafsa.gov will look like.</a:t>
            </a:r>
          </a:p>
          <a:p>
            <a:pPr marL="0" indent="0">
              <a:buNone/>
            </a:pPr>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3</a:t>
            </a:fld>
            <a:endParaRPr lang="en-US" dirty="0"/>
          </a:p>
        </p:txBody>
      </p:sp>
    </p:spTree>
    <p:extLst>
      <p:ext uri="{BB962C8B-B14F-4D97-AF65-F5344CB8AC3E}">
        <p14:creationId xmlns:p14="http://schemas.microsoft.com/office/powerpoint/2010/main" val="3166925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Search for Colleges</a:t>
            </a:r>
          </a:p>
        </p:txBody>
      </p:sp>
      <p:pic>
        <p:nvPicPr>
          <p:cNvPr id="5" name="Picture 4" descr="Screenshot of 2021-22 “Search for Colleges” view.&#10;" title="2021-22 “Search for Colleges” view."/>
          <p:cNvPicPr>
            <a:picLocks noChangeAspect="1"/>
          </p:cNvPicPr>
          <p:nvPr/>
        </p:nvPicPr>
        <p:blipFill>
          <a:blip r:embed="rId3"/>
          <a:stretch>
            <a:fillRect/>
          </a:stretch>
        </p:blipFill>
        <p:spPr>
          <a:xfrm>
            <a:off x="3687907" y="697356"/>
            <a:ext cx="4818784" cy="6040258"/>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30</a:t>
            </a:fld>
            <a:endParaRPr lang="en-US" dirty="0"/>
          </a:p>
        </p:txBody>
      </p:sp>
    </p:spTree>
    <p:extLst>
      <p:ext uri="{BB962C8B-B14F-4D97-AF65-F5344CB8AC3E}">
        <p14:creationId xmlns:p14="http://schemas.microsoft.com/office/powerpoint/2010/main" val="3217208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Student Search for Colleges Results</a:t>
            </a:r>
            <a:endParaRPr lang="en-US" dirty="0"/>
          </a:p>
        </p:txBody>
      </p:sp>
      <p:pic>
        <p:nvPicPr>
          <p:cNvPr id="4" name="Picture 3" descr="Screenshot of 2021-22 “College Search Results” view.&#10;&#10;" title="2021-22 “College Search Results” view"/>
          <p:cNvPicPr>
            <a:picLocks noChangeAspect="1"/>
          </p:cNvPicPr>
          <p:nvPr/>
        </p:nvPicPr>
        <p:blipFill>
          <a:blip r:embed="rId3"/>
          <a:stretch>
            <a:fillRect/>
          </a:stretch>
        </p:blipFill>
        <p:spPr>
          <a:xfrm>
            <a:off x="3358552" y="708837"/>
            <a:ext cx="5480648" cy="5932706"/>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31</a:t>
            </a:fld>
            <a:endParaRPr lang="en-US" dirty="0"/>
          </a:p>
        </p:txBody>
      </p:sp>
    </p:spTree>
    <p:extLst>
      <p:ext uri="{BB962C8B-B14F-4D97-AF65-F5344CB8AC3E}">
        <p14:creationId xmlns:p14="http://schemas.microsoft.com/office/powerpoint/2010/main" val="608225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a:t>
            </a:r>
            <a:r>
              <a:rPr lang="en-US" baseline="0" dirty="0"/>
              <a:t> Housing Plans</a:t>
            </a:r>
            <a:endParaRPr lang="en-US" dirty="0"/>
          </a:p>
        </p:txBody>
      </p:sp>
      <p:pic>
        <p:nvPicPr>
          <p:cNvPr id="3" name="Picture 2" descr="Screenshot of 2021-22 “Selected Colleges and Housing Plans” view.&#10;&#10;" title="2021-22 “Selected Colleges and Housing Plans” view"/>
          <p:cNvPicPr>
            <a:picLocks noChangeAspect="1"/>
          </p:cNvPicPr>
          <p:nvPr/>
        </p:nvPicPr>
        <p:blipFill>
          <a:blip r:embed="rId3"/>
          <a:stretch>
            <a:fillRect/>
          </a:stretch>
        </p:blipFill>
        <p:spPr>
          <a:xfrm>
            <a:off x="3379816" y="694661"/>
            <a:ext cx="5474898" cy="479659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32</a:t>
            </a:fld>
            <a:endParaRPr lang="en-US" dirty="0"/>
          </a:p>
        </p:txBody>
      </p:sp>
    </p:spTree>
    <p:extLst>
      <p:ext uri="{BB962C8B-B14F-4D97-AF65-F5344CB8AC3E}">
        <p14:creationId xmlns:p14="http://schemas.microsoft.com/office/powerpoint/2010/main" val="3890710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Marital Status</a:t>
            </a:r>
          </a:p>
        </p:txBody>
      </p:sp>
      <p:pic>
        <p:nvPicPr>
          <p:cNvPr id="4" name="Picture 3" descr="Screenshot of 2021-22 “Student Marital Status” view.&#10;&#10;Note: This is the first page of the the Dependency Status section." title="2021-22 “Student Marital Status” view"/>
          <p:cNvPicPr>
            <a:picLocks noChangeAspect="1"/>
          </p:cNvPicPr>
          <p:nvPr/>
        </p:nvPicPr>
        <p:blipFill>
          <a:blip r:embed="rId3"/>
          <a:stretch>
            <a:fillRect/>
          </a:stretch>
        </p:blipFill>
        <p:spPr>
          <a:xfrm>
            <a:off x="3377142" y="694660"/>
            <a:ext cx="5462189" cy="3203275"/>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33</a:t>
            </a:fld>
            <a:endParaRPr lang="en-US" dirty="0"/>
          </a:p>
        </p:txBody>
      </p:sp>
    </p:spTree>
    <p:extLst>
      <p:ext uri="{BB962C8B-B14F-4D97-AF65-F5344CB8AC3E}">
        <p14:creationId xmlns:p14="http://schemas.microsoft.com/office/powerpoint/2010/main" val="2730532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Dependency Status</a:t>
            </a:r>
            <a:r>
              <a:rPr lang="en-US" baseline="0" dirty="0"/>
              <a:t> 1</a:t>
            </a:r>
            <a:endParaRPr lang="en-US" dirty="0"/>
          </a:p>
        </p:txBody>
      </p:sp>
      <p:pic>
        <p:nvPicPr>
          <p:cNvPr id="4" name="Picture 3" descr="Screenshot of the 2021-22 “Does Student Have Dependents?” view.&#10;" title="2021-22 “Does Student Have Dependents?” view"/>
          <p:cNvPicPr>
            <a:picLocks noChangeAspect="1"/>
          </p:cNvPicPr>
          <p:nvPr/>
        </p:nvPicPr>
        <p:blipFill>
          <a:blip r:embed="rId3"/>
          <a:stretch>
            <a:fillRect/>
          </a:stretch>
        </p:blipFill>
        <p:spPr>
          <a:xfrm>
            <a:off x="3352812" y="719377"/>
            <a:ext cx="5457645" cy="371423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34</a:t>
            </a:fld>
            <a:endParaRPr lang="en-US" dirty="0"/>
          </a:p>
        </p:txBody>
      </p:sp>
    </p:spTree>
    <p:extLst>
      <p:ext uri="{BB962C8B-B14F-4D97-AF65-F5344CB8AC3E}">
        <p14:creationId xmlns:p14="http://schemas.microsoft.com/office/powerpoint/2010/main" val="319013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1</a:t>
            </a:r>
            <a:endParaRPr lang="en-US" dirty="0"/>
          </a:p>
        </p:txBody>
      </p:sp>
      <p:pic>
        <p:nvPicPr>
          <p:cNvPr id="6" name="Picture 5" descr="Screenshot of 2021-22 “Student Additional Dependency Questions” view.&#10;&#10;" title="2021-22 “Student Additional Dependency Questions” view"/>
          <p:cNvPicPr>
            <a:picLocks noChangeAspect="1"/>
          </p:cNvPicPr>
          <p:nvPr/>
        </p:nvPicPr>
        <p:blipFill>
          <a:blip r:embed="rId3"/>
          <a:stretch>
            <a:fillRect/>
          </a:stretch>
        </p:blipFill>
        <p:spPr>
          <a:xfrm>
            <a:off x="3372728" y="723014"/>
            <a:ext cx="5469578" cy="4819291"/>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35</a:t>
            </a:fld>
            <a:endParaRPr lang="en-US" dirty="0"/>
          </a:p>
        </p:txBody>
      </p:sp>
    </p:spTree>
    <p:extLst>
      <p:ext uri="{BB962C8B-B14F-4D97-AF65-F5344CB8AC3E}">
        <p14:creationId xmlns:p14="http://schemas.microsoft.com/office/powerpoint/2010/main" val="2030276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2</a:t>
            </a:r>
            <a:endParaRPr lang="en-US" dirty="0"/>
          </a:p>
        </p:txBody>
      </p:sp>
      <p:pic>
        <p:nvPicPr>
          <p:cNvPr id="5" name="Picture 4" descr="Screenshot of the 2021-22 “Student Homelessness Filter Question” view.&#10;" title="2021-22 “Student Homelessness Filter Question” view"/>
          <p:cNvPicPr>
            <a:picLocks noChangeAspect="1"/>
          </p:cNvPicPr>
          <p:nvPr/>
        </p:nvPicPr>
        <p:blipFill>
          <a:blip r:embed="rId3"/>
          <a:stretch>
            <a:fillRect/>
          </a:stretch>
        </p:blipFill>
        <p:spPr>
          <a:xfrm>
            <a:off x="3382003" y="714200"/>
            <a:ext cx="5483824" cy="3118403"/>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36</a:t>
            </a:fld>
            <a:endParaRPr lang="en-US" dirty="0"/>
          </a:p>
        </p:txBody>
      </p:sp>
    </p:spTree>
    <p:extLst>
      <p:ext uri="{BB962C8B-B14F-4D97-AF65-F5344CB8AC3E}">
        <p14:creationId xmlns:p14="http://schemas.microsoft.com/office/powerpoint/2010/main" val="2239550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3</a:t>
            </a:r>
            <a:endParaRPr lang="en-US" dirty="0"/>
          </a:p>
        </p:txBody>
      </p:sp>
      <p:pic>
        <p:nvPicPr>
          <p:cNvPr id="2" name="Picture 1" descr="Screenshot of 2021-22 “Dependent Student” view.&#10;&#10;This page only displays if it has been determined that the applicant is considered to be dependent.&#10;&#10;" title="2021-22 “Dependent Student” view"/>
          <p:cNvPicPr>
            <a:picLocks noChangeAspect="1"/>
          </p:cNvPicPr>
          <p:nvPr/>
        </p:nvPicPr>
        <p:blipFill>
          <a:blip r:embed="rId3"/>
          <a:stretch>
            <a:fillRect/>
          </a:stretch>
        </p:blipFill>
        <p:spPr>
          <a:xfrm>
            <a:off x="3372549" y="708837"/>
            <a:ext cx="5453811" cy="4338857"/>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37</a:t>
            </a:fld>
            <a:endParaRPr lang="en-US" dirty="0"/>
          </a:p>
        </p:txBody>
      </p:sp>
    </p:spTree>
    <p:extLst>
      <p:ext uri="{BB962C8B-B14F-4D97-AF65-F5344CB8AC3E}">
        <p14:creationId xmlns:p14="http://schemas.microsoft.com/office/powerpoint/2010/main" val="1156160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marital Status</a:t>
            </a:r>
            <a:endParaRPr lang="en-US" dirty="0"/>
          </a:p>
        </p:txBody>
      </p:sp>
      <p:pic>
        <p:nvPicPr>
          <p:cNvPr id="3" name="Picture 2" descr="Screenshot of 2021-22 “Parent Marital Status” view.&#10;&#10;Note: This is the first view in the Parent Demographics section.&#10;&#10;&#10;" title="2021-22 “Parent Marital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669" y="696253"/>
            <a:ext cx="5457531" cy="488449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38</a:t>
            </a:fld>
            <a:endParaRPr lang="en-US" dirty="0"/>
          </a:p>
        </p:txBody>
      </p:sp>
    </p:spTree>
    <p:extLst>
      <p:ext uri="{BB962C8B-B14F-4D97-AF65-F5344CB8AC3E}">
        <p14:creationId xmlns:p14="http://schemas.microsoft.com/office/powerpoint/2010/main" val="262845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Personal information for parent</a:t>
            </a:r>
          </a:p>
        </p:txBody>
      </p:sp>
      <p:pic>
        <p:nvPicPr>
          <p:cNvPr id="3" name="Picture 2" descr="Screenshot of 2021-22 “Personal Information for Parent” view.&#10;" title="2021-22 “Personal Information for Par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84" y="727283"/>
            <a:ext cx="5399740" cy="587671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39</a:t>
            </a:fld>
            <a:endParaRPr lang="en-US" dirty="0"/>
          </a:p>
        </p:txBody>
      </p:sp>
    </p:spTree>
    <p:extLst>
      <p:ext uri="{BB962C8B-B14F-4D97-AF65-F5344CB8AC3E}">
        <p14:creationId xmlns:p14="http://schemas.microsoft.com/office/powerpoint/2010/main" val="1008564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109" y="349506"/>
            <a:ext cx="8874760" cy="798177"/>
          </a:xfrm>
        </p:spPr>
        <p:txBody>
          <a:bodyPr/>
          <a:lstStyle/>
          <a:p>
            <a:r>
              <a:rPr lang="en-US" dirty="0">
                <a:solidFill>
                  <a:schemeClr val="accent1">
                    <a:lumMod val="50000"/>
                  </a:schemeClr>
                </a:solidFill>
              </a:rPr>
              <a:t>Overview (continued, part 1)</a:t>
            </a:r>
          </a:p>
        </p:txBody>
      </p:sp>
      <p:sp>
        <p:nvSpPr>
          <p:cNvPr id="7" name="Content Placeholder 2"/>
          <p:cNvSpPr txBox="1">
            <a:spLocks/>
          </p:cNvSpPr>
          <p:nvPr/>
        </p:nvSpPr>
        <p:spPr>
          <a:xfrm>
            <a:off x="425569" y="1016480"/>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667" dirty="0">
              <a:solidFill>
                <a:schemeClr val="accent1">
                  <a:lumMod val="50000"/>
                </a:schemeClr>
              </a:solidFill>
            </a:endParaRPr>
          </a:p>
          <a:p>
            <a:r>
              <a:rPr lang="en-US" altLang="en-US" sz="2667" dirty="0">
                <a:solidFill>
                  <a:schemeClr val="accent1">
                    <a:lumMod val="50000"/>
                  </a:schemeClr>
                </a:solidFill>
              </a:rPr>
              <a:t>The 2021-22 version of fafsa.gov will be available for applicants to use on October 1, 2020.</a:t>
            </a:r>
          </a:p>
          <a:p>
            <a:r>
              <a:rPr lang="en-US" altLang="en-US" sz="2667" dirty="0">
                <a:solidFill>
                  <a:schemeClr val="accent1">
                    <a:lumMod val="50000"/>
                  </a:schemeClr>
                </a:solidFill>
              </a:rPr>
              <a:t>The 2021-22 fafsa.gov web demonstration site will be available on September 27, 2020.</a:t>
            </a:r>
          </a:p>
          <a:p>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4</a:t>
            </a:fld>
            <a:endParaRPr lang="en-US" dirty="0"/>
          </a:p>
        </p:txBody>
      </p:sp>
    </p:spTree>
    <p:extLst>
      <p:ext uri="{BB962C8B-B14F-4D97-AF65-F5344CB8AC3E}">
        <p14:creationId xmlns:p14="http://schemas.microsoft.com/office/powerpoint/2010/main" val="34332956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personal information for other parent</a:t>
            </a:r>
          </a:p>
        </p:txBody>
      </p:sp>
      <p:pic>
        <p:nvPicPr>
          <p:cNvPr id="3" name="Picture 2" descr="Screenshot of 2021-22 “Personal Information for Other Parent” view.&#10;" title="2021-22 “Personal Information for Other Par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83" y="719465"/>
            <a:ext cx="5455015" cy="524590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40</a:t>
            </a:fld>
            <a:endParaRPr lang="en-US" dirty="0"/>
          </a:p>
        </p:txBody>
      </p:sp>
    </p:spTree>
    <p:extLst>
      <p:ext uri="{BB962C8B-B14F-4D97-AF65-F5344CB8AC3E}">
        <p14:creationId xmlns:p14="http://schemas.microsoft.com/office/powerpoint/2010/main" val="1831106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state of legal residence</a:t>
            </a:r>
            <a:endParaRPr lang="en-US" dirty="0"/>
          </a:p>
        </p:txBody>
      </p:sp>
      <p:pic>
        <p:nvPicPr>
          <p:cNvPr id="3" name="Picture 2" descr="Screenshot of 2021-22 “Parent State of Legal Residence” view.&#10;" title="2021-22 “Parent State of Legal Residenc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737" y="718076"/>
            <a:ext cx="5460803" cy="307740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41</a:t>
            </a:fld>
            <a:endParaRPr lang="en-US" dirty="0"/>
          </a:p>
        </p:txBody>
      </p:sp>
    </p:spTree>
    <p:extLst>
      <p:ext uri="{BB962C8B-B14F-4D97-AF65-F5344CB8AC3E}">
        <p14:creationId xmlns:p14="http://schemas.microsoft.com/office/powerpoint/2010/main" val="1557306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household</a:t>
            </a:r>
            <a:r>
              <a:rPr lang="en-US" baseline="0" dirty="0"/>
              <a:t> info</a:t>
            </a:r>
            <a:endParaRPr lang="en-US" dirty="0"/>
          </a:p>
        </p:txBody>
      </p:sp>
      <p:pic>
        <p:nvPicPr>
          <p:cNvPr id="3" name="Picture 2" descr="Screenshot of 2021-22 “Parent Household Info” view.&#10;&#10;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10;&#10;" title="2021-22 “Parent Household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98" y="703190"/>
            <a:ext cx="4381405" cy="610200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42</a:t>
            </a:fld>
            <a:endParaRPr lang="en-US" dirty="0"/>
          </a:p>
        </p:txBody>
      </p:sp>
    </p:spTree>
    <p:extLst>
      <p:ext uri="{BB962C8B-B14F-4D97-AF65-F5344CB8AC3E}">
        <p14:creationId xmlns:p14="http://schemas.microsoft.com/office/powerpoint/2010/main" val="1789005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tax filing status</a:t>
            </a:r>
            <a:endParaRPr lang="en-US" dirty="0"/>
          </a:p>
        </p:txBody>
      </p:sp>
      <p:pic>
        <p:nvPicPr>
          <p:cNvPr id="3" name="Picture 2" descr="Screenshot of 2021-22 “Parent Tax Filing Status” view.&#10;&#10;Note: This is the first view in the Parent Financials section.&#10;&#10;" title="2021-22 “Par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013" y="681419"/>
            <a:ext cx="5159974" cy="608876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43</a:t>
            </a:fld>
            <a:endParaRPr lang="en-US" dirty="0"/>
          </a:p>
        </p:txBody>
      </p:sp>
    </p:spTree>
    <p:extLst>
      <p:ext uri="{BB962C8B-B14F-4D97-AF65-F5344CB8AC3E}">
        <p14:creationId xmlns:p14="http://schemas.microsoft.com/office/powerpoint/2010/main" val="2441898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eligible for </a:t>
            </a:r>
            <a:r>
              <a:rPr lang="en-US" dirty="0" err="1"/>
              <a:t>irs</a:t>
            </a:r>
            <a:r>
              <a:rPr lang="en-US" dirty="0"/>
              <a:t> </a:t>
            </a:r>
            <a:r>
              <a:rPr lang="en-US" dirty="0" err="1"/>
              <a:t>drt</a:t>
            </a:r>
            <a:endParaRPr lang="en-US" dirty="0"/>
          </a:p>
        </p:txBody>
      </p:sp>
      <p:pic>
        <p:nvPicPr>
          <p:cNvPr id="3" name="Picture 2" descr="Screenshot of 2021-22 “Parent Eligible for IRS DRT” view.&#10;&#10;This view is displayed when the parent chooses not to use the IRS Data Retrieval Tool (DRT) on the previous view. An additional opportunity is presented to the parent to determine if they would like to link to the IRS for their financial information or to continue to enter it manually. &#10;&#10;" title="2021-22 “Parent Eligible for IRS DR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06" y="718065"/>
            <a:ext cx="5439588" cy="349107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44</a:t>
            </a:fld>
            <a:endParaRPr lang="en-US" dirty="0"/>
          </a:p>
        </p:txBody>
      </p:sp>
    </p:spTree>
    <p:extLst>
      <p:ext uri="{BB962C8B-B14F-4D97-AF65-F5344CB8AC3E}">
        <p14:creationId xmlns:p14="http://schemas.microsoft.com/office/powerpoint/2010/main" val="38690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a:t>
            </a:r>
            <a:r>
              <a:rPr lang="en-US" baseline="0" dirty="0" err="1"/>
              <a:t>irs</a:t>
            </a:r>
            <a:r>
              <a:rPr lang="en-US" baseline="0" dirty="0"/>
              <a:t> info</a:t>
            </a:r>
            <a:endParaRPr lang="en-US" dirty="0"/>
          </a:p>
        </p:txBody>
      </p:sp>
      <p:pic>
        <p:nvPicPr>
          <p:cNvPr id="3" name="Picture 2" descr="Screenshot of 2021-22 “Parent IRS Info” view.&#10;&#10;Note: If the parent is either ineligible or decides not to use the IRS DRT, they will be required to enter their financial information manually.&#10;" title="2021-22 “Parent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53" y="707186"/>
            <a:ext cx="5467695" cy="319242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45</a:t>
            </a:fld>
            <a:endParaRPr lang="en-US" dirty="0"/>
          </a:p>
        </p:txBody>
      </p:sp>
    </p:spTree>
    <p:extLst>
      <p:ext uri="{BB962C8B-B14F-4D97-AF65-F5344CB8AC3E}">
        <p14:creationId xmlns:p14="http://schemas.microsoft.com/office/powerpoint/2010/main" val="3464492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income from work</a:t>
            </a:r>
          </a:p>
        </p:txBody>
      </p:sp>
      <p:pic>
        <p:nvPicPr>
          <p:cNvPr id="3" name="Picture 2" descr="Screenshot of 2021-22 “Parent Income from Work” view.&#10;" title="2021-22 “Par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695" y="703243"/>
            <a:ext cx="5474611" cy="404292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46</a:t>
            </a:fld>
            <a:endParaRPr lang="en-US" dirty="0"/>
          </a:p>
        </p:txBody>
      </p:sp>
    </p:spTree>
    <p:extLst>
      <p:ext uri="{BB962C8B-B14F-4D97-AF65-F5344CB8AC3E}">
        <p14:creationId xmlns:p14="http://schemas.microsoft.com/office/powerpoint/2010/main" val="2235732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simplified path determination</a:t>
            </a:r>
          </a:p>
        </p:txBody>
      </p:sp>
      <p:pic>
        <p:nvPicPr>
          <p:cNvPr id="3" name="Picture 2" descr="Screenshot of 2021-22 “Parent Simplified Path Determination” view.&#10;&#10;Instructional text will be dynamic based on the response to Parent Tax Return Status.  In this example, the parent stated they “already filed” and “filed a 1040” in order to create the condition for schedule 1 dynamic text to display.&#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Simplified Path Determin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17" y="739476"/>
            <a:ext cx="4864166" cy="604759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47</a:t>
            </a:fld>
            <a:endParaRPr lang="en-US" dirty="0"/>
          </a:p>
        </p:txBody>
      </p:sp>
    </p:spTree>
    <p:extLst>
      <p:ext uri="{BB962C8B-B14F-4D97-AF65-F5344CB8AC3E}">
        <p14:creationId xmlns:p14="http://schemas.microsoft.com/office/powerpoint/2010/main" val="766632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additional </a:t>
            </a:r>
            <a:r>
              <a:rPr lang="en-US" baseline="0" dirty="0" err="1"/>
              <a:t>irs</a:t>
            </a:r>
            <a:r>
              <a:rPr lang="en-US" baseline="0" dirty="0"/>
              <a:t> info</a:t>
            </a:r>
            <a:endParaRPr lang="en-US" dirty="0"/>
          </a:p>
        </p:txBody>
      </p:sp>
      <p:pic>
        <p:nvPicPr>
          <p:cNvPr id="3" name="Picture 2" descr="Screenshot of 2021-22 “Parent Additional IRS Info” view.&#10;" title="2021-22 “Parent Additional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324" y="714443"/>
            <a:ext cx="5431352" cy="325521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48</a:t>
            </a:fld>
            <a:endParaRPr lang="en-US" dirty="0"/>
          </a:p>
        </p:txBody>
      </p:sp>
    </p:spTree>
    <p:extLst>
      <p:ext uri="{BB962C8B-B14F-4D97-AF65-F5344CB8AC3E}">
        <p14:creationId xmlns:p14="http://schemas.microsoft.com/office/powerpoint/2010/main" val="366082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questions for tax filers only</a:t>
            </a:r>
            <a:endParaRPr lang="en-US" dirty="0"/>
          </a:p>
        </p:txBody>
      </p:sp>
      <p:pic>
        <p:nvPicPr>
          <p:cNvPr id="3" name="Picture 2" descr="Screenshot of 2021-22 “Parent Questions for Tax Filers Only” view.&#10;" title="2021-22 “Par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301" y="697094"/>
            <a:ext cx="4797398" cy="609981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49</a:t>
            </a:fld>
            <a:endParaRPr lang="en-US" dirty="0"/>
          </a:p>
        </p:txBody>
      </p:sp>
    </p:spTree>
    <p:extLst>
      <p:ext uri="{BB962C8B-B14F-4D97-AF65-F5344CB8AC3E}">
        <p14:creationId xmlns:p14="http://schemas.microsoft.com/office/powerpoint/2010/main" val="382780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971" y="263781"/>
            <a:ext cx="8874760" cy="798177"/>
          </a:xfrm>
        </p:spPr>
        <p:txBody>
          <a:bodyPr/>
          <a:lstStyle/>
          <a:p>
            <a:r>
              <a:rPr lang="en-US" dirty="0">
                <a:solidFill>
                  <a:schemeClr val="accent1">
                    <a:lumMod val="50000"/>
                  </a:schemeClr>
                </a:solidFill>
              </a:rPr>
              <a:t>Overview (continued, part 2)</a:t>
            </a:r>
          </a:p>
        </p:txBody>
      </p:sp>
      <p:sp>
        <p:nvSpPr>
          <p:cNvPr id="7" name="Content Placeholder 2"/>
          <p:cNvSpPr txBox="1">
            <a:spLocks/>
          </p:cNvSpPr>
          <p:nvPr/>
        </p:nvSpPr>
        <p:spPr>
          <a:xfrm>
            <a:off x="434196" y="1508187"/>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67" dirty="0">
                <a:solidFill>
                  <a:schemeClr val="accent1">
                    <a:lumMod val="50000"/>
                  </a:schemeClr>
                </a:solidFill>
              </a:rPr>
              <a:t>The following are key features of fafsa.gov:</a:t>
            </a:r>
          </a:p>
          <a:p>
            <a:pPr lvl="1"/>
            <a:r>
              <a:rPr lang="en-US" sz="1867" dirty="0">
                <a:solidFill>
                  <a:schemeClr val="accent1">
                    <a:lumMod val="50000"/>
                  </a:schemeClr>
                </a:solidFill>
              </a:rPr>
              <a:t>Students and parents may begin, complete, and submit a new or renewal FAFSA form for the 2021–22 FAFSA</a:t>
            </a:r>
            <a:r>
              <a:rPr lang="en-US" sz="1867" baseline="30000" dirty="0">
                <a:solidFill>
                  <a:schemeClr val="accent1">
                    <a:lumMod val="50000"/>
                  </a:schemeClr>
                </a:solidFill>
              </a:rPr>
              <a:t>®</a:t>
            </a:r>
            <a:r>
              <a:rPr lang="en-US" sz="1867" dirty="0">
                <a:solidFill>
                  <a:schemeClr val="accent1">
                    <a:lumMod val="50000"/>
                  </a:schemeClr>
                </a:solidFill>
              </a:rPr>
              <a:t> form processing cycle.</a:t>
            </a:r>
          </a:p>
          <a:p>
            <a:pPr lvl="1"/>
            <a:r>
              <a:rPr lang="en-US" sz="1867" dirty="0">
                <a:solidFill>
                  <a:schemeClr val="accent1">
                    <a:lumMod val="50000"/>
                  </a:schemeClr>
                </a:solidFill>
              </a:rPr>
              <a:t>Students and parents who are eligible may use the IRS Data Retrieval Tool (IRS DRT) to electronically transfer federal tax return information into a FAFSA form.</a:t>
            </a:r>
          </a:p>
          <a:p>
            <a:pPr lvl="1"/>
            <a:r>
              <a:rPr lang="en-US" sz="1867" dirty="0">
                <a:solidFill>
                  <a:schemeClr val="accent1">
                    <a:lumMod val="50000"/>
                  </a:schemeClr>
                </a:solidFill>
              </a:rPr>
              <a:t>Students and parents may be eligible to transfer their FAFSA information into their state aid application.  Participating states include Iowa, Minnesota, Mississippi, New Jersey, New York, Pennsylvania, and Vermont. </a:t>
            </a:r>
          </a:p>
          <a:p>
            <a:pPr lvl="1"/>
            <a:r>
              <a:rPr lang="en-US" sz="1867" dirty="0">
                <a:solidFill>
                  <a:schemeClr val="accent1">
                    <a:lumMod val="50000"/>
                  </a:schemeClr>
                </a:solidFill>
              </a:rPr>
              <a:t>Parents that have multiple students who need to file an application may be eligible to transfer their FAFSA information into a new application from the original student’s confirmation page.  </a:t>
            </a:r>
          </a:p>
          <a:p>
            <a:pPr lvl="1"/>
            <a:r>
              <a:rPr lang="en-US" sz="1867" dirty="0">
                <a:solidFill>
                  <a:schemeClr val="accent1">
                    <a:lumMod val="50000"/>
                  </a:schemeClr>
                </a:solidFill>
              </a:rPr>
              <a:t>Students will be able to view additional information about the schools they selected on their FAFSA form for easy comparison of schools.</a:t>
            </a:r>
          </a:p>
          <a:p>
            <a:pPr lvl="1"/>
            <a:r>
              <a:rPr lang="en-US" sz="1867" dirty="0">
                <a:solidFill>
                  <a:schemeClr val="accent1">
                    <a:lumMod val="50000"/>
                  </a:schemeClr>
                </a:solidFill>
              </a:rPr>
              <a:t>Students and parents have the ability to correct or update an application once it’s been processed.  </a:t>
            </a:r>
          </a:p>
          <a:p>
            <a:pPr lvl="1"/>
            <a:r>
              <a:rPr lang="en-US" altLang="en-US" sz="1867" dirty="0">
                <a:solidFill>
                  <a:schemeClr val="accent1">
                    <a:lumMod val="50000"/>
                  </a:schemeClr>
                </a:solidFill>
              </a:rPr>
              <a:t>Students and parents can save an application from fafsa.gov and resume where they left off on the mobile app and vice versa.  </a:t>
            </a:r>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5</a:t>
            </a:fld>
            <a:endParaRPr lang="en-US" dirty="0"/>
          </a:p>
        </p:txBody>
      </p:sp>
    </p:spTree>
    <p:extLst>
      <p:ext uri="{BB962C8B-B14F-4D97-AF65-F5344CB8AC3E}">
        <p14:creationId xmlns:p14="http://schemas.microsoft.com/office/powerpoint/2010/main" val="1590406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additional financial info</a:t>
            </a:r>
          </a:p>
        </p:txBody>
      </p:sp>
      <p:pic>
        <p:nvPicPr>
          <p:cNvPr id="3" name="Picture 2" descr="Screenshot of 2021-22 “Parent Additional Financial Info” view.&#10;" title="2021-22 “Parent Additional Financial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235" y="740523"/>
            <a:ext cx="5457531" cy="483901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50</a:t>
            </a:fld>
            <a:endParaRPr lang="en-US" dirty="0"/>
          </a:p>
        </p:txBody>
      </p:sp>
    </p:spTree>
    <p:extLst>
      <p:ext uri="{BB962C8B-B14F-4D97-AF65-F5344CB8AC3E}">
        <p14:creationId xmlns:p14="http://schemas.microsoft.com/office/powerpoint/2010/main" val="2852509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untaxed income</a:t>
            </a:r>
          </a:p>
        </p:txBody>
      </p:sp>
      <p:pic>
        <p:nvPicPr>
          <p:cNvPr id="3" name="Picture 2" descr="Screenshot of 2021-22 “Parent Untaxed Income” view.&#10;" title="2021-22 “Parent Untaxed Incom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492" y="705078"/>
            <a:ext cx="5443016" cy="586031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51</a:t>
            </a:fld>
            <a:endParaRPr lang="en-US" dirty="0"/>
          </a:p>
        </p:txBody>
      </p:sp>
    </p:spTree>
    <p:extLst>
      <p:ext uri="{BB962C8B-B14F-4D97-AF65-F5344CB8AC3E}">
        <p14:creationId xmlns:p14="http://schemas.microsoft.com/office/powerpoint/2010/main" val="3495999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assets</a:t>
            </a:r>
          </a:p>
        </p:txBody>
      </p:sp>
      <p:pic>
        <p:nvPicPr>
          <p:cNvPr id="3" name="Picture 2" descr="Screenshot of 2021-22 “Parent Assets” view.&#10;&#10;Note: Since the parents meet the simplified needs path determination criteria, the assets questions are optional.&#10;" title="2021-22 “Parent Asse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074" y="717745"/>
            <a:ext cx="5459852" cy="457125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52</a:t>
            </a:fld>
            <a:endParaRPr lang="en-US" dirty="0"/>
          </a:p>
        </p:txBody>
      </p:sp>
    </p:spTree>
    <p:extLst>
      <p:ext uri="{BB962C8B-B14F-4D97-AF65-F5344CB8AC3E}">
        <p14:creationId xmlns:p14="http://schemas.microsoft.com/office/powerpoint/2010/main" val="3495027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tax filing status</a:t>
            </a:r>
            <a:endParaRPr lang="en-US" dirty="0"/>
          </a:p>
        </p:txBody>
      </p:sp>
      <p:pic>
        <p:nvPicPr>
          <p:cNvPr id="3" name="Picture 2" descr="Screenshot of 2021-22 “Student Tax Filing Status” view.&#10;&#10;&#10;&#10;" title="2021-22 “Stud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918" y="646912"/>
            <a:ext cx="5363342" cy="581922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53</a:t>
            </a:fld>
            <a:endParaRPr lang="en-US" dirty="0"/>
          </a:p>
        </p:txBody>
      </p:sp>
    </p:spTree>
    <p:extLst>
      <p:ext uri="{BB962C8B-B14F-4D97-AF65-F5344CB8AC3E}">
        <p14:creationId xmlns:p14="http://schemas.microsoft.com/office/powerpoint/2010/main" val="3217569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Eligible</a:t>
            </a:r>
            <a:r>
              <a:rPr lang="en-US" baseline="0" dirty="0"/>
              <a:t> for irs drt</a:t>
            </a:r>
            <a:endParaRPr lang="en-US" dirty="0"/>
          </a:p>
        </p:txBody>
      </p:sp>
      <p:pic>
        <p:nvPicPr>
          <p:cNvPr id="3" name="Picture 2" descr="Screenshot of 2021-22 “Student Eligible for IRS DRT” view. &#10;&#10;This view is displayed when the applicant chooses not to use the IRS Data Retrieval Tool (DRT) on the previous view. An additional opportunity is presented to the applicant to determine if they would like to link to the IRS for their financial information or to continue to enter it manually. &#10;&#10;" title="2021-22 “Student Eligible for IRS DR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7" y="706056"/>
            <a:ext cx="5382797" cy="396890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54</a:t>
            </a:fld>
            <a:endParaRPr lang="en-US" dirty="0"/>
          </a:p>
        </p:txBody>
      </p:sp>
    </p:spTree>
    <p:extLst>
      <p:ext uri="{BB962C8B-B14F-4D97-AF65-F5344CB8AC3E}">
        <p14:creationId xmlns:p14="http://schemas.microsoft.com/office/powerpoint/2010/main" val="1037662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irs info</a:t>
            </a:r>
          </a:p>
        </p:txBody>
      </p:sp>
      <p:pic>
        <p:nvPicPr>
          <p:cNvPr id="3" name="Picture 2" descr="Screenshot of 2021-22 “Student IRS Info” view. &#10;&#10;Note: If the applicant is either ineligible or decides not to use the IRS DRT, they will be required to enter their financial information manually.&#10;" title="2021-22 “Student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641" y="675590"/>
            <a:ext cx="5499529" cy="318972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55</a:t>
            </a:fld>
            <a:endParaRPr lang="en-US" dirty="0"/>
          </a:p>
        </p:txBody>
      </p:sp>
    </p:spTree>
    <p:extLst>
      <p:ext uri="{BB962C8B-B14F-4D97-AF65-F5344CB8AC3E}">
        <p14:creationId xmlns:p14="http://schemas.microsoft.com/office/powerpoint/2010/main" val="3458739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income from work</a:t>
            </a:r>
            <a:endParaRPr lang="en-US" dirty="0"/>
          </a:p>
        </p:txBody>
      </p:sp>
      <p:pic>
        <p:nvPicPr>
          <p:cNvPr id="3" name="Picture 2" descr="Screenshot of 2021-22 “Student Income from Work” view. " title="2021-22 “Stud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7" y="706057"/>
            <a:ext cx="5430442" cy="31850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56</a:t>
            </a:fld>
            <a:endParaRPr lang="en-US" dirty="0"/>
          </a:p>
        </p:txBody>
      </p:sp>
    </p:spTree>
    <p:extLst>
      <p:ext uri="{BB962C8B-B14F-4D97-AF65-F5344CB8AC3E}">
        <p14:creationId xmlns:p14="http://schemas.microsoft.com/office/powerpoint/2010/main" val="3755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a:t>
            </a:r>
            <a:r>
              <a:rPr lang="en-US" baseline="0" dirty="0"/>
              <a:t> student additional irs info</a:t>
            </a:r>
            <a:endParaRPr lang="en-US" dirty="0"/>
          </a:p>
        </p:txBody>
      </p:sp>
      <p:pic>
        <p:nvPicPr>
          <p:cNvPr id="3" name="Picture 2" descr="Screenshot of 2021-22 “Student Additional IRS Info” view. " title="2021-22 “Student Additional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186" y="694482"/>
            <a:ext cx="5466378" cy="323549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57</a:t>
            </a:fld>
            <a:endParaRPr lang="en-US" dirty="0"/>
          </a:p>
        </p:txBody>
      </p:sp>
    </p:spTree>
    <p:extLst>
      <p:ext uri="{BB962C8B-B14F-4D97-AF65-F5344CB8AC3E}">
        <p14:creationId xmlns:p14="http://schemas.microsoft.com/office/powerpoint/2010/main" val="3092366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student questions for tax filers only</a:t>
            </a:r>
            <a:endParaRPr lang="en-US" dirty="0"/>
          </a:p>
        </p:txBody>
      </p:sp>
      <p:pic>
        <p:nvPicPr>
          <p:cNvPr id="3" name="Picture 2" descr="Screenshot of 2021-22 “Student Questions for Tax Filers Only” view. " title="2021-22 “Stud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68" y="691919"/>
            <a:ext cx="4860465" cy="608965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58</a:t>
            </a:fld>
            <a:endParaRPr lang="en-US" dirty="0"/>
          </a:p>
        </p:txBody>
      </p:sp>
    </p:spTree>
    <p:extLst>
      <p:ext uri="{BB962C8B-B14F-4D97-AF65-F5344CB8AC3E}">
        <p14:creationId xmlns:p14="http://schemas.microsoft.com/office/powerpoint/2010/main" val="1820523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additional financial info</a:t>
            </a:r>
          </a:p>
        </p:txBody>
      </p:sp>
      <p:pic>
        <p:nvPicPr>
          <p:cNvPr id="3" name="Picture 2" descr="Screenshot of 2021-22 “Student Additional Financial Info” view. " title="2021-22 “Student Additional Financial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901" y="680699"/>
            <a:ext cx="5471157" cy="486122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59</a:t>
            </a:fld>
            <a:endParaRPr lang="en-US" dirty="0"/>
          </a:p>
        </p:txBody>
      </p:sp>
    </p:spTree>
    <p:extLst>
      <p:ext uri="{BB962C8B-B14F-4D97-AF65-F5344CB8AC3E}">
        <p14:creationId xmlns:p14="http://schemas.microsoft.com/office/powerpoint/2010/main" val="138158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1825625" y="1371600"/>
            <a:ext cx="10366375" cy="2057400"/>
          </a:xfrm>
        </p:spPr>
        <p:txBody>
          <a:bodyPr/>
          <a:lstStyle/>
          <a:p>
            <a:r>
              <a:rPr lang="en-US" dirty="0"/>
              <a:t>Home View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Home view</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6</a:t>
            </a:fld>
            <a:endParaRPr lang="en-US" dirty="0"/>
          </a:p>
        </p:txBody>
      </p:sp>
    </p:spTree>
    <p:extLst>
      <p:ext uri="{BB962C8B-B14F-4D97-AF65-F5344CB8AC3E}">
        <p14:creationId xmlns:p14="http://schemas.microsoft.com/office/powerpoint/2010/main" val="30114614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untaxed</a:t>
            </a:r>
            <a:r>
              <a:rPr lang="en-US" baseline="0" dirty="0"/>
              <a:t> income</a:t>
            </a:r>
            <a:endParaRPr lang="en-US" dirty="0"/>
          </a:p>
        </p:txBody>
      </p:sp>
      <p:pic>
        <p:nvPicPr>
          <p:cNvPr id="3" name="Picture 2" descr="Screenshot of 2021-22 “Student Untaxed Income” view. " title="2021-22 “Student Untaxed Incom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482" y="696133"/>
            <a:ext cx="4709037" cy="600333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60</a:t>
            </a:fld>
            <a:endParaRPr lang="en-US" dirty="0"/>
          </a:p>
        </p:txBody>
      </p:sp>
    </p:spTree>
    <p:extLst>
      <p:ext uri="{BB962C8B-B14F-4D97-AF65-F5344CB8AC3E}">
        <p14:creationId xmlns:p14="http://schemas.microsoft.com/office/powerpoint/2010/main" val="2795129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assets</a:t>
            </a:r>
            <a:endParaRPr lang="en-US" dirty="0"/>
          </a:p>
        </p:txBody>
      </p:sp>
      <p:pic>
        <p:nvPicPr>
          <p:cNvPr id="3" name="Picture 2" descr="Screenshot of 2021-22 “Student Assets” view. " title="2021-22 “Student Asse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551" y="697740"/>
            <a:ext cx="5421709" cy="417471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61</a:t>
            </a:fld>
            <a:endParaRPr lang="en-US" dirty="0"/>
          </a:p>
        </p:txBody>
      </p:sp>
    </p:spTree>
    <p:extLst>
      <p:ext uri="{BB962C8B-B14F-4D97-AF65-F5344CB8AC3E}">
        <p14:creationId xmlns:p14="http://schemas.microsoft.com/office/powerpoint/2010/main" val="2491484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preparer info</a:t>
            </a:r>
          </a:p>
        </p:txBody>
      </p:sp>
      <p:pic>
        <p:nvPicPr>
          <p:cNvPr id="3" name="Picture 2" descr="Screenshot of 2021-22 “Preparer Info” view. " title="2021-22 “Preparer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085" y="698253"/>
            <a:ext cx="5448720" cy="343269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62</a:t>
            </a:fld>
            <a:endParaRPr lang="en-US" dirty="0"/>
          </a:p>
        </p:txBody>
      </p:sp>
    </p:spTree>
    <p:extLst>
      <p:ext uri="{BB962C8B-B14F-4D97-AF65-F5344CB8AC3E}">
        <p14:creationId xmlns:p14="http://schemas.microsoft.com/office/powerpoint/2010/main" val="1964751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 FAFsa summary-student</a:t>
            </a:r>
            <a:r>
              <a:rPr lang="en-US" baseline="0" dirty="0"/>
              <a:t> demographics and school selection</a:t>
            </a:r>
            <a:endParaRPr lang="en-US" dirty="0"/>
          </a:p>
        </p:txBody>
      </p:sp>
      <p:grpSp>
        <p:nvGrpSpPr>
          <p:cNvPr id="6" name="Group 5" descr="Screenshot of 2021-22 “FAFSA Summary” view – Student Demographics and School Selection." title="2021-22 “FAFSA Summary” view – Student Demographics and School Selection"/>
          <p:cNvGrpSpPr/>
          <p:nvPr/>
        </p:nvGrpSpPr>
        <p:grpSpPr>
          <a:xfrm>
            <a:off x="1591974" y="679726"/>
            <a:ext cx="8997317" cy="5195780"/>
            <a:chOff x="1591974" y="679726"/>
            <a:chExt cx="8997317" cy="5195780"/>
          </a:xfrm>
        </p:grpSpPr>
        <p:pic>
          <p:nvPicPr>
            <p:cNvPr id="3" name="Picture 2" descr="Screenshot of 2021-22 “FAFSA Summary” view – Student Demographics and School Selection.&#10;" title="2021-22 “FAFSA Summary” view – Student Demographics and School Sel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974" y="679726"/>
              <a:ext cx="3580553" cy="5195780"/>
            </a:xfrm>
            <a:prstGeom prst="rect">
              <a:avLst/>
            </a:prstGeom>
          </p:spPr>
        </p:pic>
        <p:pic>
          <p:nvPicPr>
            <p:cNvPr id="4" name="Picture 3" descr="Screenshot of 2021-22 “FAFSA Summary” view – Student Demographics and School Selection." title="2021-22 “FAFSA Summary” view – Student Demographics and School Selection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605" y="679726"/>
              <a:ext cx="3563686" cy="4379374"/>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63</a:t>
            </a:fld>
            <a:endParaRPr lang="en-US" dirty="0"/>
          </a:p>
        </p:txBody>
      </p:sp>
    </p:spTree>
    <p:extLst>
      <p:ext uri="{BB962C8B-B14F-4D97-AF65-F5344CB8AC3E}">
        <p14:creationId xmlns:p14="http://schemas.microsoft.com/office/powerpoint/2010/main" val="3969201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student-fafsa summary-dependency</a:t>
            </a:r>
            <a:r>
              <a:rPr lang="en-US" baseline="0" dirty="0"/>
              <a:t> status, parent demographics, and parent financials</a:t>
            </a:r>
            <a:endParaRPr lang="en-US" dirty="0"/>
          </a:p>
        </p:txBody>
      </p:sp>
      <p:grpSp>
        <p:nvGrpSpPr>
          <p:cNvPr id="6" name="Group 5" descr="Screenshot of 2021-22 “FAFSA Summary” view continued – Dependency Status, Parent Demographics and Parent Financials." title="2021-22 “FAFSA Summary” view continued – Dependency Status, Parent Demographics and Parent Financials"/>
          <p:cNvGrpSpPr/>
          <p:nvPr/>
        </p:nvGrpSpPr>
        <p:grpSpPr>
          <a:xfrm>
            <a:off x="1553064" y="731994"/>
            <a:ext cx="9099753" cy="5215459"/>
            <a:chOff x="1553064" y="731994"/>
            <a:chExt cx="9099753" cy="5215459"/>
          </a:xfrm>
        </p:grpSpPr>
        <p:pic>
          <p:nvPicPr>
            <p:cNvPr id="3" name="Picture 2" descr="Screenshot of 2021-22 “FAFSA Summary” view continued – Dependency Status, Parent Demographics and Parent Financials." title="2021-22 “FAFSA Summary” view continued – Dependency Status, Parent Demographics and Parent Financ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064" y="731994"/>
              <a:ext cx="3583140" cy="5215459"/>
            </a:xfrm>
            <a:prstGeom prst="rect">
              <a:avLst/>
            </a:prstGeom>
          </p:spPr>
        </p:pic>
        <p:pic>
          <p:nvPicPr>
            <p:cNvPr id="4" name="Picture 3" descr="Screenshot of 2021-22 “FAFSA Summary” view continued – Dependency Status, Parent Demographics and Parent Financials." title="2021-22 “FAFSA Summary” view continued – Dependency Status, Parent Demographics and Parent Financial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977" y="731994"/>
              <a:ext cx="3547840" cy="5026780"/>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64</a:t>
            </a:fld>
            <a:endParaRPr lang="en-US" dirty="0"/>
          </a:p>
        </p:txBody>
      </p:sp>
    </p:spTree>
    <p:extLst>
      <p:ext uri="{BB962C8B-B14F-4D97-AF65-F5344CB8AC3E}">
        <p14:creationId xmlns:p14="http://schemas.microsoft.com/office/powerpoint/2010/main" val="52401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student-fafsa summary-parent financials continued,</a:t>
            </a:r>
            <a:r>
              <a:rPr lang="en-US" baseline="0" dirty="0"/>
              <a:t> student financials, and sign and submit.</a:t>
            </a:r>
            <a:endParaRPr lang="en-US" dirty="0"/>
          </a:p>
        </p:txBody>
      </p:sp>
      <p:grpSp>
        <p:nvGrpSpPr>
          <p:cNvPr id="6" name="Group 5" descr="Screenshot of 2021-22 “FAFSA Summary” view continued– Parent Financials Continued, Student Financials, Sign &amp; Submit." title="2021-22 “FAFSA Summary” view continued– Parent Financials Continued, Student Financials, Sign &amp; Submit"/>
          <p:cNvGrpSpPr/>
          <p:nvPr/>
        </p:nvGrpSpPr>
        <p:grpSpPr>
          <a:xfrm>
            <a:off x="1572519" y="746788"/>
            <a:ext cx="9014375" cy="5031442"/>
            <a:chOff x="1572519" y="746788"/>
            <a:chExt cx="9014375" cy="5031442"/>
          </a:xfrm>
        </p:grpSpPr>
        <p:pic>
          <p:nvPicPr>
            <p:cNvPr id="3" name="Picture 2" descr="Screenshot of 2021-22 “FAFSA Summary” view continued– Parent Financials Continued, Student Financials, Sign &amp; Submit." title="2021-22 “FAFSA Summary” view continued– Parent Financials Continued, Student Financials, Sign &amp; Subm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9" y="746788"/>
              <a:ext cx="3588192" cy="5031442"/>
            </a:xfrm>
            <a:prstGeom prst="rect">
              <a:avLst/>
            </a:prstGeom>
          </p:spPr>
        </p:pic>
        <p:pic>
          <p:nvPicPr>
            <p:cNvPr id="4" name="Picture 3" descr="Screenshot of 2021-22 “FAFSA Summary” view continued– Parent Financials Continued, Student Financials, Sign &amp; Submit." title="2021-22 “FAFSA Summary” view continued– Parent Financials Continued, Student Financials, Sign &amp; Submit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778" y="746788"/>
              <a:ext cx="3514116" cy="4583969"/>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65</a:t>
            </a:fld>
            <a:endParaRPr lang="en-US" dirty="0"/>
          </a:p>
        </p:txBody>
      </p:sp>
    </p:spTree>
    <p:extLst>
      <p:ext uri="{BB962C8B-B14F-4D97-AF65-F5344CB8AC3E}">
        <p14:creationId xmlns:p14="http://schemas.microsoft.com/office/powerpoint/2010/main" val="606209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 status</a:t>
            </a:r>
          </a:p>
        </p:txBody>
      </p:sp>
      <p:pic>
        <p:nvPicPr>
          <p:cNvPr id="3" name="Picture 2" descr="Screenshot of 2021-22 “Signature Status” view."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50" y="704889"/>
            <a:ext cx="5466407" cy="49562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66</a:t>
            </a:fld>
            <a:endParaRPr lang="en-US" dirty="0"/>
          </a:p>
        </p:txBody>
      </p:sp>
    </p:spTree>
    <p:extLst>
      <p:ext uri="{BB962C8B-B14F-4D97-AF65-F5344CB8AC3E}">
        <p14:creationId xmlns:p14="http://schemas.microsoft.com/office/powerpoint/2010/main" val="1481212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student-agreement of terms for student</a:t>
            </a:r>
          </a:p>
        </p:txBody>
      </p:sp>
      <p:pic>
        <p:nvPicPr>
          <p:cNvPr id="3" name="Picture 2" descr="Screenshot of 2021-22 “Agreement of Terms” student view. &#10;&#10;This is where the applicant acknowledges the Certification Statement. " title="2021-22 “Agreement of Terms” stud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910" y="707010"/>
            <a:ext cx="5432424" cy="452701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67</a:t>
            </a:fld>
            <a:endParaRPr lang="en-US" dirty="0"/>
          </a:p>
        </p:txBody>
      </p:sp>
    </p:spTree>
    <p:extLst>
      <p:ext uri="{BB962C8B-B14F-4D97-AF65-F5344CB8AC3E}">
        <p14:creationId xmlns:p14="http://schemas.microsoft.com/office/powerpoint/2010/main" val="3040219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a:t>
            </a:r>
            <a:r>
              <a:rPr lang="en-US" baseline="0" dirty="0"/>
              <a:t> options for student</a:t>
            </a:r>
            <a:endParaRPr lang="en-US" dirty="0"/>
          </a:p>
        </p:txBody>
      </p:sp>
      <p:pic>
        <p:nvPicPr>
          <p:cNvPr id="3" name="Picture 2" descr="Screenshot of 2021-22 “Signature Options” view." title="2021-22 “Signature Op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408" y="711886"/>
            <a:ext cx="5478076" cy="401886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68</a:t>
            </a:fld>
            <a:endParaRPr lang="en-US" dirty="0"/>
          </a:p>
        </p:txBody>
      </p:sp>
    </p:spTree>
    <p:extLst>
      <p:ext uri="{BB962C8B-B14F-4D97-AF65-F5344CB8AC3E}">
        <p14:creationId xmlns:p14="http://schemas.microsoft.com/office/powerpoint/2010/main" val="3785093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a:t>
            </a:r>
            <a:r>
              <a:rPr lang="en-US" baseline="0" dirty="0"/>
              <a:t> status </a:t>
            </a:r>
            <a:endParaRPr lang="en-US" dirty="0"/>
          </a:p>
        </p:txBody>
      </p:sp>
      <p:pic>
        <p:nvPicPr>
          <p:cNvPr id="3" name="Picture 2" descr="Screenshot of 2021-22 “Signature Status” view.&#10;&#10;Applicant signature accepted, and now the parent will need to sign."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691" y="724370"/>
            <a:ext cx="5460618" cy="499646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69</a:t>
            </a:fld>
            <a:endParaRPr lang="en-US" dirty="0"/>
          </a:p>
        </p:txBody>
      </p:sp>
    </p:spTree>
    <p:extLst>
      <p:ext uri="{BB962C8B-B14F-4D97-AF65-F5344CB8AC3E}">
        <p14:creationId xmlns:p14="http://schemas.microsoft.com/office/powerpoint/2010/main" val="425381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FAFSA.gov</a:t>
            </a:r>
            <a:r>
              <a:rPr lang="en-US" baseline="0" dirty="0"/>
              <a:t> Homepage – Top Section</a:t>
            </a:r>
            <a:endParaRPr lang="en-US" dirty="0"/>
          </a:p>
        </p:txBody>
      </p:sp>
      <p:pic>
        <p:nvPicPr>
          <p:cNvPr id="7" name="Picture 6" descr="Screenshot of 2021-22 fafsa.gov home view. &#10;&#10;The fafsa.gov home view features a two-button login option and current announcements, as well as an easy-access tool bar, featuring links to applying for aid and loan information.&#10;" title="2021-22 fafsa.gov home view. "/>
          <p:cNvPicPr>
            <a:picLocks noChangeAspect="1"/>
          </p:cNvPicPr>
          <p:nvPr/>
        </p:nvPicPr>
        <p:blipFill>
          <a:blip r:embed="rId3"/>
          <a:stretch>
            <a:fillRect/>
          </a:stretch>
        </p:blipFill>
        <p:spPr>
          <a:xfrm>
            <a:off x="3352799" y="706581"/>
            <a:ext cx="5479473" cy="3945600"/>
          </a:xfrm>
          <a:prstGeom prst="rect">
            <a:avLst/>
          </a:prstGeom>
        </p:spPr>
      </p:pic>
      <p:sp>
        <p:nvSpPr>
          <p:cNvPr id="5" name="Slide Number Placeholder 4"/>
          <p:cNvSpPr>
            <a:spLocks noGrp="1"/>
          </p:cNvSpPr>
          <p:nvPr>
            <p:ph type="sldNum" sz="quarter" idx="10"/>
          </p:nvPr>
        </p:nvSpPr>
        <p:spPr/>
        <p:txBody>
          <a:bodyPr/>
          <a:lstStyle/>
          <a:p>
            <a:fld id="{234755BD-B4AC-9044-BCE4-27904766F8BB}" type="slidenum">
              <a:rPr lang="en-US" smtClean="0"/>
              <a:pPr/>
              <a:t>7</a:t>
            </a:fld>
            <a:endParaRPr lang="en-US" dirty="0"/>
          </a:p>
        </p:txBody>
      </p:sp>
    </p:spTree>
    <p:extLst>
      <p:ext uri="{BB962C8B-B14F-4D97-AF65-F5344CB8AC3E}">
        <p14:creationId xmlns:p14="http://schemas.microsoft.com/office/powerpoint/2010/main" val="3645914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which parent signs</a:t>
            </a:r>
          </a:p>
        </p:txBody>
      </p:sp>
      <p:pic>
        <p:nvPicPr>
          <p:cNvPr id="3" name="Picture 2" descr="Screenshot of 2021-22 “Which Parent Signs” view.&#10;&#10;Allows the user to select which parent will be signing the application.&#10;&#10;The choice between parents is only present if information was provided for two parents.  Otherwise, this view doesn't display.&#10;" title="2021-22 “Which Parent Sig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70" y="719528"/>
            <a:ext cx="5344461" cy="422212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70</a:t>
            </a:fld>
            <a:endParaRPr lang="en-US" dirty="0"/>
          </a:p>
        </p:txBody>
      </p:sp>
    </p:spTree>
    <p:extLst>
      <p:ext uri="{BB962C8B-B14F-4D97-AF65-F5344CB8AC3E}">
        <p14:creationId xmlns:p14="http://schemas.microsoft.com/office/powerpoint/2010/main" val="1458745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agreement of terms for parent</a:t>
            </a:r>
          </a:p>
        </p:txBody>
      </p:sp>
      <p:pic>
        <p:nvPicPr>
          <p:cNvPr id="3" name="Picture 2" descr="Screenshot of 2021-22 “Agreement of Terms” view for parent.&#10;&#10;This is where the parent acknowledges the Certifciation Statement." title="2021-22 “Agreement of Terms” view for par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152" y="721632"/>
            <a:ext cx="5473181" cy="455186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71</a:t>
            </a:fld>
            <a:endParaRPr lang="en-US" dirty="0"/>
          </a:p>
        </p:txBody>
      </p:sp>
    </p:spTree>
    <p:extLst>
      <p:ext uri="{BB962C8B-B14F-4D97-AF65-F5344CB8AC3E}">
        <p14:creationId xmlns:p14="http://schemas.microsoft.com/office/powerpoint/2010/main" val="2660216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signature options for parent</a:t>
            </a:r>
          </a:p>
        </p:txBody>
      </p:sp>
      <p:pic>
        <p:nvPicPr>
          <p:cNvPr id="3" name="Picture 2" descr="Screenshot of 2021-22 “Signature Options” view for parent.&#10;&#10;Parent FSA ID and password will not be required if the parent used the IRS DRT." title="2021-22 “Signature Options” view for par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112" y="691919"/>
            <a:ext cx="5405221" cy="584664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72</a:t>
            </a:fld>
            <a:endParaRPr lang="en-US" dirty="0"/>
          </a:p>
        </p:txBody>
      </p:sp>
    </p:spTree>
    <p:extLst>
      <p:ext uri="{BB962C8B-B14F-4D97-AF65-F5344CB8AC3E}">
        <p14:creationId xmlns:p14="http://schemas.microsoft.com/office/powerpoint/2010/main" val="904173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signature options for parent continued</a:t>
            </a:r>
            <a:endParaRPr lang="en-US" dirty="0"/>
          </a:p>
        </p:txBody>
      </p:sp>
      <p:pic>
        <p:nvPicPr>
          <p:cNvPr id="3" name="Picture 2" descr="Screenshot of 2021-22 “Signature Options” view for parent continued.&#10;&#10;The parent of the applicant has the option to choose between three different ways of signing the application: Sign Electronically With My FSA ID, Print A Signature Page, or Submit Without Signatures. In this scenario the parent chose to sign the FAFSA form electronically. &#10;" title="2021-22 “Signature Options” view for parent continu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891" y="717630"/>
            <a:ext cx="4765071" cy="59487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73</a:t>
            </a:fld>
            <a:endParaRPr lang="en-US" dirty="0"/>
          </a:p>
        </p:txBody>
      </p:sp>
    </p:spTree>
    <p:extLst>
      <p:ext uri="{BB962C8B-B14F-4D97-AF65-F5344CB8AC3E}">
        <p14:creationId xmlns:p14="http://schemas.microsoft.com/office/powerpoint/2010/main" val="967127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signature status </a:t>
            </a:r>
          </a:p>
        </p:txBody>
      </p:sp>
      <p:pic>
        <p:nvPicPr>
          <p:cNvPr id="3" name="Picture 2" descr="Screenshot of 2021-22 “Signature Status” view. &#10;&#10;Shows both applicant and parent signatures have been accepted."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467" y="705873"/>
            <a:ext cx="5481195" cy="449116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74</a:t>
            </a:fld>
            <a:endParaRPr lang="en-US" dirty="0"/>
          </a:p>
        </p:txBody>
      </p:sp>
    </p:spTree>
    <p:extLst>
      <p:ext uri="{BB962C8B-B14F-4D97-AF65-F5344CB8AC3E}">
        <p14:creationId xmlns:p14="http://schemas.microsoft.com/office/powerpoint/2010/main" val="3509618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confirmation page</a:t>
            </a:r>
          </a:p>
        </p:txBody>
      </p:sp>
      <p:grpSp>
        <p:nvGrpSpPr>
          <p:cNvPr id="3" name="Group 2" descr="Screenshot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 title="2021-22 “Confirmation Page” view"/>
          <p:cNvGrpSpPr/>
          <p:nvPr/>
        </p:nvGrpSpPr>
        <p:grpSpPr>
          <a:xfrm>
            <a:off x="1510145" y="688299"/>
            <a:ext cx="9137073" cy="3689239"/>
            <a:chOff x="1510145" y="688299"/>
            <a:chExt cx="9137073" cy="3689239"/>
          </a:xfrm>
        </p:grpSpPr>
        <p:pic>
          <p:nvPicPr>
            <p:cNvPr id="5" name="Picture 4" descr="Screenshot of Top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Top half of 2021-22 “Confirmation Pag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45" y="688301"/>
              <a:ext cx="3643746" cy="3675264"/>
            </a:xfrm>
            <a:prstGeom prst="rect">
              <a:avLst/>
            </a:prstGeom>
          </p:spPr>
        </p:pic>
        <p:pic>
          <p:nvPicPr>
            <p:cNvPr id="6" name="Picture 5" descr="Bottom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Bottom Half of 2021-22 “Confirmation Page” 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144" y="688299"/>
              <a:ext cx="3651074" cy="3689239"/>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75</a:t>
            </a:fld>
            <a:endParaRPr lang="en-US" dirty="0"/>
          </a:p>
        </p:txBody>
      </p:sp>
    </p:spTree>
    <p:extLst>
      <p:ext uri="{BB962C8B-B14F-4D97-AF65-F5344CB8AC3E}">
        <p14:creationId xmlns:p14="http://schemas.microsoft.com/office/powerpoint/2010/main" val="280533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INDEPENDENT</a:t>
            </a:r>
            <a:r>
              <a:rPr lang="en-US" baseline="0" dirty="0"/>
              <a:t> STUDENT</a:t>
            </a:r>
            <a:r>
              <a:rPr lang="en-US" dirty="0"/>
              <a:t>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Independent Student</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76</a:t>
            </a:fld>
            <a:endParaRPr lang="en-US" dirty="0"/>
          </a:p>
        </p:txBody>
      </p:sp>
    </p:spTree>
    <p:extLst>
      <p:ext uri="{BB962C8B-B14F-4D97-AF65-F5344CB8AC3E}">
        <p14:creationId xmlns:p14="http://schemas.microsoft.com/office/powerpoint/2010/main" val="17692424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login </a:t>
            </a:r>
          </a:p>
        </p:txBody>
      </p:sp>
      <p:pic>
        <p:nvPicPr>
          <p:cNvPr id="3" name="Picture 2" descr="Screenshot of 2021-22 “Login” view.&#10;" title="2021-22 “Logi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726" y="712781"/>
            <a:ext cx="5458901" cy="481293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77</a:t>
            </a:fld>
            <a:endParaRPr lang="en-US" dirty="0"/>
          </a:p>
        </p:txBody>
      </p:sp>
    </p:spTree>
    <p:extLst>
      <p:ext uri="{BB962C8B-B14F-4D97-AF65-F5344CB8AC3E}">
        <p14:creationId xmlns:p14="http://schemas.microsoft.com/office/powerpoint/2010/main" val="1063864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student-disclaimer</a:t>
            </a:r>
          </a:p>
        </p:txBody>
      </p:sp>
      <p:pic>
        <p:nvPicPr>
          <p:cNvPr id="3" name="Picture 2" descr="Screenshot of 2021-22 “Disclaimer” view.&#10;" title="2021-22 “Disclaimer”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486" y="701271"/>
            <a:ext cx="5468998" cy="418378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78</a:t>
            </a:fld>
            <a:endParaRPr lang="en-US" dirty="0"/>
          </a:p>
        </p:txBody>
      </p:sp>
    </p:spTree>
    <p:extLst>
      <p:ext uri="{BB962C8B-B14F-4D97-AF65-F5344CB8AC3E}">
        <p14:creationId xmlns:p14="http://schemas.microsoft.com/office/powerpoint/2010/main" val="24981781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get started</a:t>
            </a:r>
            <a:r>
              <a:rPr lang="en-US" baseline="0" dirty="0"/>
              <a:t> </a:t>
            </a:r>
            <a:endParaRPr lang="en-US" dirty="0"/>
          </a:p>
        </p:txBody>
      </p:sp>
      <p:pic>
        <p:nvPicPr>
          <p:cNvPr id="3" name="Picture 2" descr="Screenshot of 2021-22 “Get Started” view.&#10;&#10;The applicant can view the status of their FSA ID in the FSA ID section of the &quot;Get Started&quot; view." title="2021-22 “Get Started”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258" y="714897"/>
            <a:ext cx="5486368" cy="549554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79</a:t>
            </a:fld>
            <a:endParaRPr lang="en-US" dirty="0"/>
          </a:p>
        </p:txBody>
      </p:sp>
    </p:spTree>
    <p:extLst>
      <p:ext uri="{BB962C8B-B14F-4D97-AF65-F5344CB8AC3E}">
        <p14:creationId xmlns:p14="http://schemas.microsoft.com/office/powerpoint/2010/main" val="1297840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FAFSA.gov Homepage</a:t>
            </a:r>
            <a:r>
              <a:rPr lang="en-US" baseline="0" dirty="0"/>
              <a:t> – Middle Section</a:t>
            </a:r>
            <a:endParaRPr lang="en-US" dirty="0"/>
          </a:p>
        </p:txBody>
      </p:sp>
      <p:pic>
        <p:nvPicPr>
          <p:cNvPr id="6" name="Picture 5" descr="Screenshot of 2021-22 fafsa.gov home view continued.&#10;&#10;The fafsa.gov home view features a link to student aid deadline search function that is available by state and cycle year.&#10;" title="2021-22 fafsa.gov home view continued."/>
          <p:cNvPicPr>
            <a:picLocks noChangeAspect="1"/>
          </p:cNvPicPr>
          <p:nvPr/>
        </p:nvPicPr>
        <p:blipFill>
          <a:blip r:embed="rId3"/>
          <a:stretch>
            <a:fillRect/>
          </a:stretch>
        </p:blipFill>
        <p:spPr>
          <a:xfrm>
            <a:off x="3373582" y="685243"/>
            <a:ext cx="5479473" cy="3111291"/>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8</a:t>
            </a:fld>
            <a:endParaRPr lang="en-US" dirty="0"/>
          </a:p>
        </p:txBody>
      </p:sp>
    </p:spTree>
    <p:extLst>
      <p:ext uri="{BB962C8B-B14F-4D97-AF65-F5344CB8AC3E}">
        <p14:creationId xmlns:p14="http://schemas.microsoft.com/office/powerpoint/2010/main" val="13977749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create save key</a:t>
            </a:r>
          </a:p>
        </p:txBody>
      </p:sp>
      <p:pic>
        <p:nvPicPr>
          <p:cNvPr id="3" name="Picture 2" descr="Screenshot of 2021-22 “Create a Save Key” view.&#10;&#10;The Save Key allows an applicant to save their FAFSA form and return at a later time to complete and submit the application. The application is saved for 45 days, unless the applicant submits their application for processing prior to that. Additionally, the Save Key provides applicants a way to share access to their FAFSA form or correction if their parent(s) needs to add information or sign it.&#10;" title="2021-22 “Create a Save Ke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8833" y="700427"/>
            <a:ext cx="5480014" cy="335987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80</a:t>
            </a:fld>
            <a:endParaRPr lang="en-US" dirty="0"/>
          </a:p>
        </p:txBody>
      </p:sp>
    </p:spTree>
    <p:extLst>
      <p:ext uri="{BB962C8B-B14F-4D97-AF65-F5344CB8AC3E}">
        <p14:creationId xmlns:p14="http://schemas.microsoft.com/office/powerpoint/2010/main" val="2948492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a:t>
            </a:r>
            <a:r>
              <a:rPr lang="en-US" baseline="0" dirty="0"/>
              <a:t> student- introduction</a:t>
            </a:r>
            <a:endParaRPr lang="en-US" dirty="0"/>
          </a:p>
        </p:txBody>
      </p:sp>
      <p:pic>
        <p:nvPicPr>
          <p:cNvPr id="3" name="Picture 2" descr="Screenshot of 2021-22 “Introduction” view.&#10;&#10;Each topic has accordian functionality that can be expanded and contracted to reveal or conceal additional information." title="2021-22 “Introduc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353" y="716116"/>
            <a:ext cx="5478941" cy="515559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81</a:t>
            </a:fld>
            <a:endParaRPr lang="en-US" dirty="0"/>
          </a:p>
        </p:txBody>
      </p:sp>
    </p:spTree>
    <p:extLst>
      <p:ext uri="{BB962C8B-B14F-4D97-AF65-F5344CB8AC3E}">
        <p14:creationId xmlns:p14="http://schemas.microsoft.com/office/powerpoint/2010/main" val="18923705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a:t>
            </a:r>
            <a:r>
              <a:rPr lang="en-US" baseline="0" dirty="0"/>
              <a:t> student- personal information for student</a:t>
            </a:r>
            <a:endParaRPr lang="en-US" dirty="0"/>
          </a:p>
        </p:txBody>
      </p:sp>
      <p:pic>
        <p:nvPicPr>
          <p:cNvPr id="3" name="Picture 2" descr="Screenshot of 2021-22 “Personal Information for Student” view.&#10;&#10;This is one of multiple views on fafsa.gov that explains that “you” and “your” are referencing the applicant. Other views where this messaging appears include the Search for High School, Student Marital Status, Parent Marital Status, and Student Tax Filing Status.&#10;&#10;The additional box highlighted in green indicates that the application has been successfully saved.&#10;&#10;Note: This is the first view of the Student Demographics section.&#10;&#10;" title="2021-22 “Personal Information for Stud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51" y="695473"/>
            <a:ext cx="5299060" cy="606280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82</a:t>
            </a:fld>
            <a:endParaRPr lang="en-US" dirty="0"/>
          </a:p>
        </p:txBody>
      </p:sp>
    </p:spTree>
    <p:extLst>
      <p:ext uri="{BB962C8B-B14F-4D97-AF65-F5344CB8AC3E}">
        <p14:creationId xmlns:p14="http://schemas.microsoft.com/office/powerpoint/2010/main" val="30807996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email and phone</a:t>
            </a:r>
          </a:p>
        </p:txBody>
      </p:sp>
      <p:pic>
        <p:nvPicPr>
          <p:cNvPr id="3" name="Picture 2" descr="Screenshot of 2021-22 “Student E-mail and Phone” view. &#10;&#10;Note: While not mandatory, it is beneficial for the applicant to include an e-mail address on the FAFSA form in order to receive important communications about their financial aid." title="2021-22 “Student E-mail and Phon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538" y="708436"/>
            <a:ext cx="5458925" cy="416649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83</a:t>
            </a:fld>
            <a:endParaRPr lang="en-US" dirty="0"/>
          </a:p>
        </p:txBody>
      </p:sp>
    </p:spTree>
    <p:extLst>
      <p:ext uri="{BB962C8B-B14F-4D97-AF65-F5344CB8AC3E}">
        <p14:creationId xmlns:p14="http://schemas.microsoft.com/office/powerpoint/2010/main" val="13064800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a:t>
            </a:r>
            <a:r>
              <a:rPr lang="en-US" baseline="0" dirty="0"/>
              <a:t> student address</a:t>
            </a:r>
            <a:endParaRPr lang="en-US" dirty="0"/>
          </a:p>
        </p:txBody>
      </p:sp>
      <p:pic>
        <p:nvPicPr>
          <p:cNvPr id="3" name="Picture 2" descr="Screenshot of 2021-22 “Student Address” view. " title="2021-22 “Student Addres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415" y="732627"/>
            <a:ext cx="5462643" cy="467384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84</a:t>
            </a:fld>
            <a:endParaRPr lang="en-US" dirty="0"/>
          </a:p>
        </p:txBody>
      </p:sp>
    </p:spTree>
    <p:extLst>
      <p:ext uri="{BB962C8B-B14F-4D97-AF65-F5344CB8AC3E}">
        <p14:creationId xmlns:p14="http://schemas.microsoft.com/office/powerpoint/2010/main" val="3071446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residency</a:t>
            </a:r>
            <a:r>
              <a:rPr lang="en-US" baseline="0" dirty="0"/>
              <a:t> and eligibility</a:t>
            </a:r>
            <a:endParaRPr lang="en-US" dirty="0"/>
          </a:p>
        </p:txBody>
      </p:sp>
      <p:pic>
        <p:nvPicPr>
          <p:cNvPr id="3" name="Picture 2" descr="Screenshot of 2021-22 “Student Residency and Eligibility” view.&#10;&#10;The informational message displays to notify the applicant that they are eligible to transfer their FAFSA information to their participating state aid application. The link will be available on the FAFSA confirmation page.  This message will only display when the applicant indicates a participating state as their state of legal residence.&#10;&#10;Participating states include: Iowa, Minnesota, Mississippi, New York, New Jersey, Pennsylvania, and Vermont.&#10;&#10;" title="2021-22 “Student Residency and Eligibilit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803" y="706757"/>
            <a:ext cx="5430653" cy="469581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85</a:t>
            </a:fld>
            <a:endParaRPr lang="en-US" dirty="0"/>
          </a:p>
        </p:txBody>
      </p:sp>
    </p:spTree>
    <p:extLst>
      <p:ext uri="{BB962C8B-B14F-4D97-AF65-F5344CB8AC3E}">
        <p14:creationId xmlns:p14="http://schemas.microsoft.com/office/powerpoint/2010/main" val="2081294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a:t>
            </a:r>
            <a:r>
              <a:rPr lang="en-US" baseline="0" dirty="0"/>
              <a:t> student education</a:t>
            </a:r>
            <a:endParaRPr lang="en-US" dirty="0"/>
          </a:p>
        </p:txBody>
      </p:sp>
      <p:pic>
        <p:nvPicPr>
          <p:cNvPr id="3" name="Picture 2" descr="Screenshot of 2021-22 “Student Education” view." title="2021-22 “Student Educ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444" y="700014"/>
            <a:ext cx="5425113" cy="490068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86</a:t>
            </a:fld>
            <a:endParaRPr lang="en-US" dirty="0"/>
          </a:p>
        </p:txBody>
      </p:sp>
    </p:spTree>
    <p:extLst>
      <p:ext uri="{BB962C8B-B14F-4D97-AF65-F5344CB8AC3E}">
        <p14:creationId xmlns:p14="http://schemas.microsoft.com/office/powerpoint/2010/main" val="1707082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selective service</a:t>
            </a:r>
          </a:p>
        </p:txBody>
      </p:sp>
      <p:pic>
        <p:nvPicPr>
          <p:cNvPr id="5" name="Picture 4" descr="Screenshot of 2021-22 “Student Selective Service” view.&#10;&#10;Note:  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 &#10;" title="2021-22 “Student Selective Service” view."/>
          <p:cNvPicPr>
            <a:picLocks noChangeAspect="1"/>
          </p:cNvPicPr>
          <p:nvPr/>
        </p:nvPicPr>
        <p:blipFill>
          <a:blip r:embed="rId3"/>
          <a:stretch>
            <a:fillRect/>
          </a:stretch>
        </p:blipFill>
        <p:spPr>
          <a:xfrm>
            <a:off x="3368819" y="682600"/>
            <a:ext cx="5449599" cy="436119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87</a:t>
            </a:fld>
            <a:endParaRPr lang="en-US" dirty="0"/>
          </a:p>
        </p:txBody>
      </p:sp>
    </p:spTree>
    <p:extLst>
      <p:ext uri="{BB962C8B-B14F-4D97-AF65-F5344CB8AC3E}">
        <p14:creationId xmlns:p14="http://schemas.microsoft.com/office/powerpoint/2010/main" val="10299002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driver’s license</a:t>
            </a:r>
          </a:p>
        </p:txBody>
      </p:sp>
      <p:pic>
        <p:nvPicPr>
          <p:cNvPr id="3" name="Picture 2" descr="Screenshot of 2021-22 “Student Driver’s License” view." title="2021-22 “Student Driver’s Licens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810" y="724785"/>
            <a:ext cx="5418380" cy="363031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88</a:t>
            </a:fld>
            <a:endParaRPr lang="en-US" dirty="0"/>
          </a:p>
        </p:txBody>
      </p:sp>
    </p:spTree>
    <p:extLst>
      <p:ext uri="{BB962C8B-B14F-4D97-AF65-F5344CB8AC3E}">
        <p14:creationId xmlns:p14="http://schemas.microsoft.com/office/powerpoint/2010/main" val="2134206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foster</a:t>
            </a:r>
            <a:r>
              <a:rPr lang="en-US" baseline="0" dirty="0"/>
              <a:t> care and parent education completion</a:t>
            </a:r>
            <a:endParaRPr lang="en-US" dirty="0"/>
          </a:p>
        </p:txBody>
      </p:sp>
      <p:pic>
        <p:nvPicPr>
          <p:cNvPr id="3" name="Picture 2" descr="Screenshot of 2021-22 “Student Foster Care and Parent Education Completion” view." title="2021-22 “Student Foster Care and Parent Education Comple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063" y="694744"/>
            <a:ext cx="5476580" cy="405773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89</a:t>
            </a:fld>
            <a:endParaRPr lang="en-US" dirty="0"/>
          </a:p>
        </p:txBody>
      </p:sp>
    </p:spTree>
    <p:extLst>
      <p:ext uri="{BB962C8B-B14F-4D97-AF65-F5344CB8AC3E}">
        <p14:creationId xmlns:p14="http://schemas.microsoft.com/office/powerpoint/2010/main" val="3776583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FAFSA.gov Homepage</a:t>
            </a:r>
            <a:r>
              <a:rPr lang="en-US" baseline="0" dirty="0"/>
              <a:t> – bottom Section</a:t>
            </a:r>
            <a:endParaRPr lang="en-US" dirty="0"/>
          </a:p>
        </p:txBody>
      </p:sp>
      <p:pic>
        <p:nvPicPr>
          <p:cNvPr id="5" name="Picture 4" descr="Screenshot of 2021-22 fafsa.gov home view continued-2. &#10;&#10;The fafsa.gov home view features three links to help users navigate the financial aid process including completing the form, FAFSA help view, and information on FAFSA renewal.&#10;&#10;Additional Studentaid.gov links are also provided at the bottom of the homepage. &#10;&#10;" title="2021-22 fafsa.gov home view continued-2. "/>
          <p:cNvPicPr>
            <a:picLocks noChangeAspect="1"/>
          </p:cNvPicPr>
          <p:nvPr/>
        </p:nvPicPr>
        <p:blipFill>
          <a:blip r:embed="rId3"/>
          <a:stretch>
            <a:fillRect/>
          </a:stretch>
        </p:blipFill>
        <p:spPr>
          <a:xfrm>
            <a:off x="3366655" y="706583"/>
            <a:ext cx="5481566" cy="4682836"/>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9</a:t>
            </a:fld>
            <a:endParaRPr lang="en-US" dirty="0"/>
          </a:p>
        </p:txBody>
      </p:sp>
    </p:spTree>
    <p:extLst>
      <p:ext uri="{BB962C8B-B14F-4D97-AF65-F5344CB8AC3E}">
        <p14:creationId xmlns:p14="http://schemas.microsoft.com/office/powerpoint/2010/main" val="11470182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a:t>
            </a:r>
            <a:r>
              <a:rPr lang="en-US" baseline="0" dirty="0"/>
              <a:t> search for high school</a:t>
            </a:r>
            <a:endParaRPr lang="en-US" dirty="0"/>
          </a:p>
        </p:txBody>
      </p:sp>
      <p:pic>
        <p:nvPicPr>
          <p:cNvPr id="3" name="Picture 2" descr="Screenshot of 2021-22 “Search for High School” view.&#10;&#10;Note: This is the first view of the School Selection section." title="2021-22 “Search for High School”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747" y="702720"/>
            <a:ext cx="5434153" cy="565152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90</a:t>
            </a:fld>
            <a:endParaRPr lang="en-US" dirty="0"/>
          </a:p>
        </p:txBody>
      </p:sp>
    </p:spTree>
    <p:extLst>
      <p:ext uri="{BB962C8B-B14F-4D97-AF65-F5344CB8AC3E}">
        <p14:creationId xmlns:p14="http://schemas.microsoft.com/office/powerpoint/2010/main" val="1345693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search for high school results</a:t>
            </a:r>
          </a:p>
        </p:txBody>
      </p:sp>
      <p:pic>
        <p:nvPicPr>
          <p:cNvPr id="3" name="Picture 2" descr="Screenshot of 2021-22 “Search for High School Results” view." title="2021-22 “Search for High School Resul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625" y="679413"/>
            <a:ext cx="4954422" cy="611517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91</a:t>
            </a:fld>
            <a:endParaRPr lang="en-US" dirty="0"/>
          </a:p>
        </p:txBody>
      </p:sp>
    </p:spTree>
    <p:extLst>
      <p:ext uri="{BB962C8B-B14F-4D97-AF65-F5344CB8AC3E}">
        <p14:creationId xmlns:p14="http://schemas.microsoft.com/office/powerpoint/2010/main" val="7898415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search for colleges</a:t>
            </a:r>
          </a:p>
        </p:txBody>
      </p:sp>
      <p:pic>
        <p:nvPicPr>
          <p:cNvPr id="5" name="Picture 4" descr="Screenshot of 2021-22 “Search for Colleges” view.&#10;" title="2021-22 “Search for Colleges” view."/>
          <p:cNvPicPr>
            <a:picLocks noChangeAspect="1"/>
          </p:cNvPicPr>
          <p:nvPr/>
        </p:nvPicPr>
        <p:blipFill>
          <a:blip r:embed="rId3"/>
          <a:stretch>
            <a:fillRect/>
          </a:stretch>
        </p:blipFill>
        <p:spPr>
          <a:xfrm>
            <a:off x="3687907" y="697356"/>
            <a:ext cx="4818784" cy="604025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92</a:t>
            </a:fld>
            <a:endParaRPr lang="en-US" dirty="0"/>
          </a:p>
        </p:txBody>
      </p:sp>
    </p:spTree>
    <p:extLst>
      <p:ext uri="{BB962C8B-B14F-4D97-AF65-F5344CB8AC3E}">
        <p14:creationId xmlns:p14="http://schemas.microsoft.com/office/powerpoint/2010/main" val="23308415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college search results</a:t>
            </a:r>
          </a:p>
        </p:txBody>
      </p:sp>
      <p:pic>
        <p:nvPicPr>
          <p:cNvPr id="3" name="Picture 2" descr="Screenshot of 2021-22 “College Search Results” view." title="2021-22 “College Search Resul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466" y="694481"/>
            <a:ext cx="4831589" cy="607092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93</a:t>
            </a:fld>
            <a:endParaRPr lang="en-US" dirty="0"/>
          </a:p>
        </p:txBody>
      </p:sp>
    </p:spTree>
    <p:extLst>
      <p:ext uri="{BB962C8B-B14F-4D97-AF65-F5344CB8AC3E}">
        <p14:creationId xmlns:p14="http://schemas.microsoft.com/office/powerpoint/2010/main" val="28778390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a:t>
            </a:r>
            <a:r>
              <a:rPr lang="en-US" baseline="0" dirty="0"/>
              <a:t> student- selected colleges and housing plans</a:t>
            </a:r>
            <a:endParaRPr lang="en-US" dirty="0"/>
          </a:p>
        </p:txBody>
      </p:sp>
      <p:pic>
        <p:nvPicPr>
          <p:cNvPr id="3" name="Picture 2" descr="Screenshot of 2021-22 “Selected Colleges and Housing Plans” view." title="2021-22 “Selected Colleges and Housing Pla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251" y="691654"/>
            <a:ext cx="5409498" cy="449890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94</a:t>
            </a:fld>
            <a:endParaRPr lang="en-US" dirty="0"/>
          </a:p>
        </p:txBody>
      </p:sp>
    </p:spTree>
    <p:extLst>
      <p:ext uri="{BB962C8B-B14F-4D97-AF65-F5344CB8AC3E}">
        <p14:creationId xmlns:p14="http://schemas.microsoft.com/office/powerpoint/2010/main" val="3018478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marital status</a:t>
            </a:r>
          </a:p>
        </p:txBody>
      </p:sp>
      <p:pic>
        <p:nvPicPr>
          <p:cNvPr id="3" name="Picture 2" descr="2021-22 “Student Marital Status” view.&#10;&#10;Note: This is the first view of the Dependency Status section. " title="2021-22 “Student Marital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156" y="719020"/>
            <a:ext cx="5455337" cy="368281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95</a:t>
            </a:fld>
            <a:endParaRPr lang="en-US" dirty="0"/>
          </a:p>
        </p:txBody>
      </p:sp>
    </p:spTree>
    <p:extLst>
      <p:ext uri="{BB962C8B-B14F-4D97-AF65-F5344CB8AC3E}">
        <p14:creationId xmlns:p14="http://schemas.microsoft.com/office/powerpoint/2010/main" val="2073354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does student have dependents</a:t>
            </a:r>
          </a:p>
        </p:txBody>
      </p:sp>
      <p:pic>
        <p:nvPicPr>
          <p:cNvPr id="3" name="Picture 2" descr="Screenshot of 2021-22 “Does Student Have Dependents?” view.&#10;" title="2021-22 “Does Student Have Dependen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912" y="707722"/>
            <a:ext cx="5402177" cy="361655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96</a:t>
            </a:fld>
            <a:endParaRPr lang="en-US" dirty="0"/>
          </a:p>
        </p:txBody>
      </p:sp>
    </p:spTree>
    <p:extLst>
      <p:ext uri="{BB962C8B-B14F-4D97-AF65-F5344CB8AC3E}">
        <p14:creationId xmlns:p14="http://schemas.microsoft.com/office/powerpoint/2010/main" val="14717462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 household info</a:t>
            </a:r>
          </a:p>
        </p:txBody>
      </p:sp>
      <p:pic>
        <p:nvPicPr>
          <p:cNvPr id="3" name="Picture 2" descr="Screenshot of 2021-22 “Student Household Info” view.&#10;&#10;Applicants are required to complete the household size worksheet in an effort to get more accurate information about the number in the applicant’s household and the number of those in the household who are in college. Some information will be prefilled, based on responses provided previously within the FAFSA form. The system tallies the totals as the applicant completes the worksheet to ensure that there are no mathematical errors.&#10;" title="2021-22 “Student Household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560" y="707754"/>
            <a:ext cx="5424880" cy="564648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97</a:t>
            </a:fld>
            <a:endParaRPr lang="en-US" dirty="0"/>
          </a:p>
        </p:txBody>
      </p:sp>
    </p:spTree>
    <p:extLst>
      <p:ext uri="{BB962C8B-B14F-4D97-AF65-F5344CB8AC3E}">
        <p14:creationId xmlns:p14="http://schemas.microsoft.com/office/powerpoint/2010/main" val="2629844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independent student</a:t>
            </a:r>
          </a:p>
        </p:txBody>
      </p:sp>
      <p:pic>
        <p:nvPicPr>
          <p:cNvPr id="3" name="Picture 2" descr="Screenshot of 2021-22 “Independent Student” view.  &#10;&#10;This view only displays if it has been determined that the applicant is considered to be independent. Generally independent applicants have the choice of whether or not to answer questions about their parents; however, some health professions or law schools may require parent information.&#10;" title="2021-22 “Independent Stud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762" y="711115"/>
            <a:ext cx="5424476" cy="374847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98</a:t>
            </a:fld>
            <a:endParaRPr lang="en-US" dirty="0"/>
          </a:p>
        </p:txBody>
      </p:sp>
    </p:spTree>
    <p:extLst>
      <p:ext uri="{BB962C8B-B14F-4D97-AF65-F5344CB8AC3E}">
        <p14:creationId xmlns:p14="http://schemas.microsoft.com/office/powerpoint/2010/main" val="11728871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Independent student- student</a:t>
            </a:r>
            <a:r>
              <a:rPr lang="en-US" baseline="0" dirty="0"/>
              <a:t> tax filing status</a:t>
            </a:r>
            <a:endParaRPr lang="en-US" dirty="0"/>
          </a:p>
        </p:txBody>
      </p:sp>
      <p:pic>
        <p:nvPicPr>
          <p:cNvPr id="3" name="Picture 2" descr="Screenshot of 2021-22 “Student Tax Filing Status” view.  &#10;&#10;Note: This is the first view of Student Financials section.&#10;&#10;Parent Demographics and Financials have been skipped because the applicant is independent and chose to skip them.&#10;" title="2021-22 “Stud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051" y="729663"/>
            <a:ext cx="4692448" cy="612833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99</a:t>
            </a:fld>
            <a:endParaRPr lang="en-US" dirty="0"/>
          </a:p>
        </p:txBody>
      </p:sp>
    </p:spTree>
    <p:extLst>
      <p:ext uri="{BB962C8B-B14F-4D97-AF65-F5344CB8AC3E}">
        <p14:creationId xmlns:p14="http://schemas.microsoft.com/office/powerpoint/2010/main" val="2606918121"/>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DB5266C1B17F489D659A530FB61CEE" ma:contentTypeVersion="0" ma:contentTypeDescription="Create a new document." ma:contentTypeScope="" ma:versionID="cba0c886092950dc0495a8d5ba8939a9">
  <xsd:schema xmlns:xsd="http://www.w3.org/2001/XMLSchema" xmlns:xs="http://www.w3.org/2001/XMLSchema" xmlns:p="http://schemas.microsoft.com/office/2006/metadata/properties" xmlns:ns2="2e7bfe19-926a-4d4c-832a-a0464b46717f" targetNamespace="http://schemas.microsoft.com/office/2006/metadata/properties" ma:root="true" ma:fieldsID="9c621c9bc258b85dcdf52bb12b48a8e2" ns2:_="">
    <xsd:import namespace="2e7bfe19-926a-4d4c-832a-a0464b46717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bfe19-926a-4d4c-832a-a0464b46717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2.xml><?xml version="1.0" encoding="utf-8"?>
<ds:datastoreItem xmlns:ds="http://schemas.openxmlformats.org/officeDocument/2006/customXml" ds:itemID="{AE376008-96D4-4ABA-979E-BB0A4B41A0EB}">
  <ds:schemaRefs>
    <ds:schemaRef ds:uri="2e7bfe19-926a-4d4c-832a-a0464b46717f"/>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E78A874-1ECE-4BD8-B2B2-A46129CDC3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bfe19-926a-4d4c-832a-a0464b467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363A63E-3C85-4C9E-A27C-E79A9674575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2813</TotalTime>
  <Words>7263</Words>
  <Application>Microsoft Office PowerPoint</Application>
  <PresentationFormat>Widescreen</PresentationFormat>
  <Paragraphs>1130</Paragraphs>
  <Slides>200</Slides>
  <Notes>199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200</vt:i4>
      </vt:variant>
    </vt:vector>
  </HeadingPairs>
  <TitlesOfParts>
    <vt:vector size="207" baseType="lpstr">
      <vt:lpstr>Arial</vt:lpstr>
      <vt:lpstr>Calibri</vt:lpstr>
      <vt:lpstr>Cambria</vt:lpstr>
      <vt:lpstr>Noto Serif</vt:lpstr>
      <vt:lpstr>Oswald</vt:lpstr>
      <vt:lpstr>Roboto</vt:lpstr>
      <vt:lpstr>Office Theme</vt:lpstr>
      <vt:lpstr>2021-22 fafsa.gov preview presentation</vt:lpstr>
      <vt:lpstr>Topics</vt:lpstr>
      <vt:lpstr>Overview</vt:lpstr>
      <vt:lpstr>Overview (continued, part 1)</vt:lpstr>
      <vt:lpstr>Overview (continued, part 2)</vt:lpstr>
      <vt:lpstr>Home View page</vt:lpstr>
      <vt:lpstr>FAFSA.gov Homepage – Top Section</vt:lpstr>
      <vt:lpstr>FAFSA.gov Homepage – Middle Section</vt:lpstr>
      <vt:lpstr>FAFSA.gov Homepage – bottom Section</vt:lpstr>
      <vt:lpstr>Login Title page</vt:lpstr>
      <vt:lpstr>Login</vt:lpstr>
      <vt:lpstr>Login – I am the Student</vt:lpstr>
      <vt:lpstr>Login – I am a parent, preparer, or student from a Freely Associated State</vt:lpstr>
      <vt:lpstr>Disclaimer</vt:lpstr>
      <vt:lpstr>Get Started</vt:lpstr>
      <vt:lpstr>Create a Save Key</vt:lpstr>
      <vt:lpstr>Introduction</vt:lpstr>
      <vt:lpstr>Dependent Student with Parental Data</vt:lpstr>
      <vt:lpstr>Dependent Student– Student Demographics</vt:lpstr>
      <vt:lpstr>Dependent Student – Student E-mail and Phone</vt:lpstr>
      <vt:lpstr>Dependent Student – Student Address</vt:lpstr>
      <vt:lpstr>Dependent Student – Student Residency and Eligibility</vt:lpstr>
      <vt:lpstr>Dependent Student – State Aid Eligibility</vt:lpstr>
      <vt:lpstr>Dependent Student – Student Education</vt:lpstr>
      <vt:lpstr>Dependent Student – Student Selective Service</vt:lpstr>
      <vt:lpstr>Dependent Student – Student Driver’s License</vt:lpstr>
      <vt:lpstr>Dependent Student – Student Foster Care</vt:lpstr>
      <vt:lpstr>Dependent Student – Student HS Search</vt:lpstr>
      <vt:lpstr>Dependent Student – Student HS Search Results</vt:lpstr>
      <vt:lpstr>Dependent Student – Student Search for Colleges</vt:lpstr>
      <vt:lpstr>Dependent Student – Student Search for Colleges Results</vt:lpstr>
      <vt:lpstr>Dependent Student – Student Housing Plans</vt:lpstr>
      <vt:lpstr>Dependent Student – Student Marital Status</vt:lpstr>
      <vt:lpstr>Dependent Student – Student Dependency Status 1</vt:lpstr>
      <vt:lpstr>Dependent Student – Provide Parent Information 1</vt:lpstr>
      <vt:lpstr>Dependent Student – Provide Parent Information 2</vt:lpstr>
      <vt:lpstr>Dependent Student – Provide Parent Information 3</vt:lpstr>
      <vt:lpstr>Dependent Student – Parent marital Status</vt:lpstr>
      <vt:lpstr>Dependent student – Personal information for parent</vt:lpstr>
      <vt:lpstr>Dependent student – personal information for other parent</vt:lpstr>
      <vt:lpstr>Dependent student – parent state of legal residence</vt:lpstr>
      <vt:lpstr>Dependent student – parent household info</vt:lpstr>
      <vt:lpstr>Dependent student – parent tax filing status</vt:lpstr>
      <vt:lpstr>Dependent student – parent eligible for irs drt</vt:lpstr>
      <vt:lpstr>Dependent student – parent irs info</vt:lpstr>
      <vt:lpstr>Dependent student – parent income from work</vt:lpstr>
      <vt:lpstr>Dependent student – parent simplified path determination</vt:lpstr>
      <vt:lpstr>Dependent student – parent additional irs info</vt:lpstr>
      <vt:lpstr>Dependent student – parent questions for tax filers only</vt:lpstr>
      <vt:lpstr>Dependent student – parent additional financial info</vt:lpstr>
      <vt:lpstr>Dependent student – parent untaxed income</vt:lpstr>
      <vt:lpstr>Dependent student – parent assets</vt:lpstr>
      <vt:lpstr>Dependent student- student tax filing status</vt:lpstr>
      <vt:lpstr>Dependent Student- Student Eligible for irs drt</vt:lpstr>
      <vt:lpstr>Dependent student- student irs info</vt:lpstr>
      <vt:lpstr>Dependent student- student income from work</vt:lpstr>
      <vt:lpstr>Dependent student- student additional irs info</vt:lpstr>
      <vt:lpstr>Dependent student- student questions for tax filers only</vt:lpstr>
      <vt:lpstr>Dependent student- student additional financial info</vt:lpstr>
      <vt:lpstr>Dependent student- student untaxed income</vt:lpstr>
      <vt:lpstr>Dependent student- student assets</vt:lpstr>
      <vt:lpstr>Dependent student- preparer info</vt:lpstr>
      <vt:lpstr>Dependent student- FAFsa summary-student demographics and school selection</vt:lpstr>
      <vt:lpstr>Dependent student-fafsa summary-dependency status, parent demographics, and parent financials</vt:lpstr>
      <vt:lpstr>Dependent student-fafsa summary-parent financials continued, student financials, and sign and submit.</vt:lpstr>
      <vt:lpstr>Dependent student-signature status</vt:lpstr>
      <vt:lpstr>Dependent student-agreement of terms for student</vt:lpstr>
      <vt:lpstr>Dependent student-signature options for student</vt:lpstr>
      <vt:lpstr>Dependent student-signature status </vt:lpstr>
      <vt:lpstr>Dependent student- which parent signs</vt:lpstr>
      <vt:lpstr>Dependent student- agreement of terms for parent</vt:lpstr>
      <vt:lpstr>Dependent student- signature options for parent</vt:lpstr>
      <vt:lpstr>Dependent student- signature options for parent continued</vt:lpstr>
      <vt:lpstr>Dependent student- signature status </vt:lpstr>
      <vt:lpstr>Dependent student- confirmation page</vt:lpstr>
      <vt:lpstr>INDEPENDENT STUDENT Title page</vt:lpstr>
      <vt:lpstr>Independent student- login </vt:lpstr>
      <vt:lpstr>Independent student-disclaimer</vt:lpstr>
      <vt:lpstr>Independent student- get started </vt:lpstr>
      <vt:lpstr>Independent student- create save key</vt:lpstr>
      <vt:lpstr>Independent student- introduction</vt:lpstr>
      <vt:lpstr>Independent student- personal information for student</vt:lpstr>
      <vt:lpstr>Independent student- student email and phone</vt:lpstr>
      <vt:lpstr>Independent student- student address</vt:lpstr>
      <vt:lpstr>Independent student- student residency and eligibility</vt:lpstr>
      <vt:lpstr>Independent student- student education</vt:lpstr>
      <vt:lpstr>Independent student- student selective service</vt:lpstr>
      <vt:lpstr>Independent student- student driver’s license</vt:lpstr>
      <vt:lpstr>Independent student- student foster care and parent education completion</vt:lpstr>
      <vt:lpstr>Independent student- search for high school</vt:lpstr>
      <vt:lpstr>Independent student- search for high school results</vt:lpstr>
      <vt:lpstr>Independent student- search for colleges</vt:lpstr>
      <vt:lpstr>Independent student- college search results</vt:lpstr>
      <vt:lpstr>Independent student- selected colleges and housing plans</vt:lpstr>
      <vt:lpstr>Independent student- student marital status</vt:lpstr>
      <vt:lpstr>Independent student- does student have dependents</vt:lpstr>
      <vt:lpstr>Independent student- student household info</vt:lpstr>
      <vt:lpstr>Independent student- independent student</vt:lpstr>
      <vt:lpstr>Independent student- student tax filing status</vt:lpstr>
      <vt:lpstr>Independent student- leaving the fafsa.gov pop-up</vt:lpstr>
      <vt:lpstr>Independent student- irs website disclaimer</vt:lpstr>
      <vt:lpstr>Independent student- get my federal income tax information</vt:lpstr>
      <vt:lpstr>Independent student- get my federal income tax information continued</vt:lpstr>
      <vt:lpstr>Independent student- federal income tax information results</vt:lpstr>
      <vt:lpstr>Independent student- student irs info</vt:lpstr>
      <vt:lpstr>Independent student- student income from work</vt:lpstr>
      <vt:lpstr>Independent student- student additional irs info</vt:lpstr>
      <vt:lpstr>Independent student- student simplified path determination</vt:lpstr>
      <vt:lpstr>Independent student- student questions for tax filers only</vt:lpstr>
      <vt:lpstr>Independent student- student additional financial info</vt:lpstr>
      <vt:lpstr>Independent student- student untaxed income</vt:lpstr>
      <vt:lpstr>Independent student- student assets</vt:lpstr>
      <vt:lpstr>Independent student- preparer info</vt:lpstr>
      <vt:lpstr>Independent student- fafsa summary-student demographics and school selection</vt:lpstr>
      <vt:lpstr>Independent student- fafsa summary- dependency status and student financials</vt:lpstr>
      <vt:lpstr>Independent student- fafsa summary- sign and submit</vt:lpstr>
      <vt:lpstr>Independent student- agreement of terms</vt:lpstr>
      <vt:lpstr>Independent student- signature options</vt:lpstr>
      <vt:lpstr>Independent student- signature status</vt:lpstr>
      <vt:lpstr>Independent student- confirmation page</vt:lpstr>
      <vt:lpstr>My fafsa views Title page</vt:lpstr>
      <vt:lpstr>My FAFSA view</vt:lpstr>
      <vt:lpstr>My fafsa- get started</vt:lpstr>
      <vt:lpstr>My fafsa- renewal view</vt:lpstr>
      <vt:lpstr>My fafsa- further action required </vt:lpstr>
      <vt:lpstr>My fafsa- continue or start over</vt:lpstr>
      <vt:lpstr>My fafsa- processed application</vt:lpstr>
      <vt:lpstr>Make fafsa corrections Title page</vt:lpstr>
      <vt:lpstr>Make fafsa corrections- select make corrections</vt:lpstr>
      <vt:lpstr>Make fafsa corrections- create save key</vt:lpstr>
      <vt:lpstr>My fafsa corrections- leaving the fafsa.gov pop-up</vt:lpstr>
      <vt:lpstr>My fafsa corrections- introduction</vt:lpstr>
      <vt:lpstr>My fafsa corrections- student demographic information</vt:lpstr>
      <vt:lpstr>My fafsa corrections- student eligibility continued</vt:lpstr>
      <vt:lpstr>My fafsa corrections- school selection summary</vt:lpstr>
      <vt:lpstr>My fafsa corrections- dependency determination</vt:lpstr>
      <vt:lpstr>My fafsa corrections- parent demographics information</vt:lpstr>
      <vt:lpstr>My fafsa corrections- parent financial information</vt:lpstr>
      <vt:lpstr>My fafsa corrections- parent financial information continued-1</vt:lpstr>
      <vt:lpstr>My fafsa corrections- student financial information</vt:lpstr>
      <vt:lpstr>My fafsa corrections- student financial information continued-1</vt:lpstr>
      <vt:lpstr>My fafsa corrections- list of changes</vt:lpstr>
      <vt:lpstr>My fafsa corrections- sign and submit for student</vt:lpstr>
      <vt:lpstr>My fafsa corrections- sign and submit for parent</vt:lpstr>
      <vt:lpstr>My fafsa corrections- confirmation</vt:lpstr>
      <vt:lpstr>Student aid report Title page</vt:lpstr>
      <vt:lpstr>My fafsa- student aid report</vt:lpstr>
      <vt:lpstr>SAR- processed information</vt:lpstr>
      <vt:lpstr>PowerPoint Presentation</vt:lpstr>
      <vt:lpstr>Sar- processed information continued-2</vt:lpstr>
      <vt:lpstr>Sar- processed information continued-3</vt:lpstr>
      <vt:lpstr>Sar- processed information continued-4</vt:lpstr>
      <vt:lpstr>View correction history page</vt:lpstr>
      <vt:lpstr>My fafsa- view correction history</vt:lpstr>
      <vt:lpstr>My fafsa- correction history</vt:lpstr>
      <vt:lpstr> Mystudentdata download Title page</vt:lpstr>
      <vt:lpstr>My fafsa- create a shareable file with some of your student information using mystudentdata download</vt:lpstr>
      <vt:lpstr>My fafsa- mystudentdata download</vt:lpstr>
      <vt:lpstr>Provide missing signatures Title page</vt:lpstr>
      <vt:lpstr>My fafsa- provide missing signatures</vt:lpstr>
      <vt:lpstr>Provide missing signatures-signature status</vt:lpstr>
      <vt:lpstr>Provide missing signatures- agreement of terms </vt:lpstr>
      <vt:lpstr>Provide missing signatures- signature options</vt:lpstr>
      <vt:lpstr>Provide missing signatures- which parent signs</vt:lpstr>
      <vt:lpstr>Provide missing signatures- sign with an fsa id</vt:lpstr>
      <vt:lpstr>Provide missing signatures- signature status after signing electronically</vt:lpstr>
      <vt:lpstr>Provide missing signatures- confirmation page</vt:lpstr>
      <vt:lpstr>User account management Title page</vt:lpstr>
      <vt:lpstr>My fafsa- user account management</vt:lpstr>
      <vt:lpstr>User account management- my fsa id log in</vt:lpstr>
      <vt:lpstr>Auto-zero efc Title page</vt:lpstr>
      <vt:lpstr>AZ Parent Tax Filing Status</vt:lpstr>
      <vt:lpstr>Az parent income from work</vt:lpstr>
      <vt:lpstr>Az parent skip remaining questions</vt:lpstr>
      <vt:lpstr>Special circumstances/impact of not providing parent info Title page</vt:lpstr>
      <vt:lpstr>Special circumstance dependent student</vt:lpstr>
      <vt:lpstr>Impact of not providing parent info</vt:lpstr>
      <vt:lpstr>Special circumstances qualifications</vt:lpstr>
      <vt:lpstr>Special circumstance student tax filing status</vt:lpstr>
      <vt:lpstr>Special circumstances – unsubsidized loan only Title page</vt:lpstr>
      <vt:lpstr>Unsub loan dependent student</vt:lpstr>
      <vt:lpstr>Unsub loan impact of not providing parent info</vt:lpstr>
      <vt:lpstr>Unsub loan special circumstances qualifications</vt:lpstr>
      <vt:lpstr>Unsub loan student tax filing status</vt:lpstr>
      <vt:lpstr>Homeless circumstance Title page</vt:lpstr>
      <vt:lpstr>Student homelessness filter question-Scenario 1</vt:lpstr>
      <vt:lpstr>Student homelessness questions-scenario 1</vt:lpstr>
      <vt:lpstr>Student household info- scenario 1</vt:lpstr>
      <vt:lpstr>Student homelessness filter question-scenario 2</vt:lpstr>
      <vt:lpstr>Student homelessness questions-scenario 2</vt:lpstr>
      <vt:lpstr>Homeless or at risk of being homeless- scenario 2</vt:lpstr>
      <vt:lpstr>Impact of not providing parent info-scenario 2</vt:lpstr>
      <vt:lpstr>Homeless acknowledgement- scenario 2</vt:lpstr>
      <vt:lpstr>Student household info- scenario 2</vt:lpstr>
      <vt:lpstr>Additional resources Title page</vt:lpstr>
      <vt:lpstr>Studentaid.gov home view</vt:lpstr>
      <vt:lpstr>Apply for financial aid view 1</vt:lpstr>
      <vt:lpstr>Apply for financial aid view 2</vt:lpstr>
      <vt:lpstr>Web demo site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Lloyd, Leslie</dc:creator>
  <cp:lastModifiedBy>Ricaldi, Olga</cp:lastModifiedBy>
  <cp:revision>215</cp:revision>
  <dcterms:created xsi:type="dcterms:W3CDTF">2020-06-18T13:31:15Z</dcterms:created>
  <dcterms:modified xsi:type="dcterms:W3CDTF">2020-10-23T14:22:31Z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0x010100D1DB5266C1B17F489D659A530FB61CEE</vt:lpwstr>
  </property>
  <property fmtid="{D5CDD505-2E9C-101B-9397-08002B2CF9AE}" pid="3" name="AuthorIds_UIVersion_2560">
    <vt:lpwstr>79</vt:lpwstr>
  </property>
  <property fmtid="{D5CDD505-2E9C-101B-9397-08002B2CF9AE}" pid="4" name="_dlc_DocIdItemGuid">
    <vt:lpwstr>6d8916d9-c90c-427d-be6d-cadf75d58a33</vt:lpwstr>
  </property>
</Properties>
</file>